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2"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2" r:id="rId27"/>
    <p:sldId id="283" r:id="rId28"/>
    <p:sldId id="284" r:id="rId29"/>
    <p:sldId id="285" r:id="rId30"/>
    <p:sldId id="286" r:id="rId31"/>
    <p:sldId id="287" r:id="rId32"/>
    <p:sldId id="288" r:id="rId33"/>
    <p:sldId id="289" r:id="rId34"/>
    <p:sldId id="290" r:id="rId35"/>
    <p:sldId id="297" r:id="rId36"/>
    <p:sldId id="291" r:id="rId37"/>
    <p:sldId id="292" r:id="rId38"/>
    <p:sldId id="295" r:id="rId39"/>
    <p:sldId id="293" r:id="rId40"/>
    <p:sldId id="294" r:id="rId41"/>
    <p:sldId id="281" r:id="rId42"/>
    <p:sldId id="296"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CD30ED51-96B8-6C4F-B77C-B67EA43BC469}">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2"/>
            <p14:sldId id="283"/>
            <p14:sldId id="284"/>
            <p14:sldId id="285"/>
            <p14:sldId id="286"/>
            <p14:sldId id="287"/>
            <p14:sldId id="288"/>
            <p14:sldId id="289"/>
            <p14:sldId id="290"/>
            <p14:sldId id="297"/>
            <p14:sldId id="291"/>
            <p14:sldId id="292"/>
            <p14:sldId id="295"/>
            <p14:sldId id="293"/>
            <p14:sldId id="294"/>
            <p14:sldId id="281"/>
            <p14:sldId id="29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9A3B4E-E500-4EAD-A19B-2A59761E3518}" v="3" dt="2024-05-20T14:43:33.139"/>
    <p1510:client id="{E4A7E9B1-E6C6-4BAC-96D9-201A73FC6817}" v="27" dt="2024-05-19T15:01:08.450"/>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21"/>
    <p:restoredTop sz="94694"/>
  </p:normalViewPr>
  <p:slideViewPr>
    <p:cSldViewPr snapToGrid="0">
      <p:cViewPr varScale="1">
        <p:scale>
          <a:sx n="121" d="100"/>
          <a:sy n="121" d="100"/>
        </p:scale>
        <p:origin x="105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ele Purrone" userId="02a7f5fa9376d948" providerId="LiveId" clId="{0431963A-E882-49B2-A285-614BB9ACBD26}"/>
    <pc:docChg chg="undo custSel addSld delSld modSld modSection">
      <pc:chgData name="Michele Purrone" userId="02a7f5fa9376d948" providerId="LiveId" clId="{0431963A-E882-49B2-A285-614BB9ACBD26}" dt="2024-05-20T09:40:26.982" v="1480" actId="5793"/>
      <pc:docMkLst>
        <pc:docMk/>
      </pc:docMkLst>
      <pc:sldChg chg="modSp mod">
        <pc:chgData name="Michele Purrone" userId="02a7f5fa9376d948" providerId="LiveId" clId="{0431963A-E882-49B2-A285-614BB9ACBD26}" dt="2024-05-20T08:25:36.587" v="77" actId="20577"/>
        <pc:sldMkLst>
          <pc:docMk/>
          <pc:sldMk cId="3446503109" sldId="257"/>
        </pc:sldMkLst>
        <pc:spChg chg="mod">
          <ac:chgData name="Michele Purrone" userId="02a7f5fa9376d948" providerId="LiveId" clId="{0431963A-E882-49B2-A285-614BB9ACBD26}" dt="2024-05-20T08:25:36.587" v="77" actId="20577"/>
          <ac:spMkLst>
            <pc:docMk/>
            <pc:sldMk cId="3446503109" sldId="257"/>
            <ac:spMk id="3" creationId="{35489934-363E-EB30-EDCB-869D66BEFF21}"/>
          </ac:spMkLst>
        </pc:spChg>
      </pc:sldChg>
      <pc:sldChg chg="modSp mod">
        <pc:chgData name="Michele Purrone" userId="02a7f5fa9376d948" providerId="LiveId" clId="{0431963A-E882-49B2-A285-614BB9ACBD26}" dt="2024-05-20T08:27:47.249" v="251" actId="20577"/>
        <pc:sldMkLst>
          <pc:docMk/>
          <pc:sldMk cId="2387456114" sldId="258"/>
        </pc:sldMkLst>
        <pc:spChg chg="mod">
          <ac:chgData name="Michele Purrone" userId="02a7f5fa9376d948" providerId="LiveId" clId="{0431963A-E882-49B2-A285-614BB9ACBD26}" dt="2024-05-20T08:27:47.249" v="251" actId="20577"/>
          <ac:spMkLst>
            <pc:docMk/>
            <pc:sldMk cId="2387456114" sldId="258"/>
            <ac:spMk id="3" creationId="{5BC70305-B1C0-5EF9-240B-ACCB1882A6BB}"/>
          </ac:spMkLst>
        </pc:spChg>
      </pc:sldChg>
      <pc:sldChg chg="modSp mod">
        <pc:chgData name="Michele Purrone" userId="02a7f5fa9376d948" providerId="LiveId" clId="{0431963A-E882-49B2-A285-614BB9ACBD26}" dt="2024-05-20T08:31:13.670" v="252" actId="14"/>
        <pc:sldMkLst>
          <pc:docMk/>
          <pc:sldMk cId="675519310" sldId="262"/>
        </pc:sldMkLst>
        <pc:spChg chg="mod">
          <ac:chgData name="Michele Purrone" userId="02a7f5fa9376d948" providerId="LiveId" clId="{0431963A-E882-49B2-A285-614BB9ACBD26}" dt="2024-05-20T08:31:13.670" v="252" actId="14"/>
          <ac:spMkLst>
            <pc:docMk/>
            <pc:sldMk cId="675519310" sldId="262"/>
            <ac:spMk id="3" creationId="{A4535CCF-B408-DDFE-CAC6-D810B185A353}"/>
          </ac:spMkLst>
        </pc:spChg>
      </pc:sldChg>
      <pc:sldChg chg="modSp mod">
        <pc:chgData name="Michele Purrone" userId="02a7f5fa9376d948" providerId="LiveId" clId="{0431963A-E882-49B2-A285-614BB9ACBD26}" dt="2024-05-20T08:32:03.095" v="254" actId="20577"/>
        <pc:sldMkLst>
          <pc:docMk/>
          <pc:sldMk cId="3126913686" sldId="263"/>
        </pc:sldMkLst>
        <pc:spChg chg="mod">
          <ac:chgData name="Michele Purrone" userId="02a7f5fa9376d948" providerId="LiveId" clId="{0431963A-E882-49B2-A285-614BB9ACBD26}" dt="2024-05-20T08:32:03.095" v="254" actId="20577"/>
          <ac:spMkLst>
            <pc:docMk/>
            <pc:sldMk cId="3126913686" sldId="263"/>
            <ac:spMk id="3" creationId="{E5C0F1CD-54CC-BC53-FDE9-EE4548D852FD}"/>
          </ac:spMkLst>
        </pc:spChg>
      </pc:sldChg>
      <pc:sldChg chg="modSp mod">
        <pc:chgData name="Michele Purrone" userId="02a7f5fa9376d948" providerId="LiveId" clId="{0431963A-E882-49B2-A285-614BB9ACBD26}" dt="2024-05-20T08:37:11.342" v="271" actId="113"/>
        <pc:sldMkLst>
          <pc:docMk/>
          <pc:sldMk cId="3168296489" sldId="264"/>
        </pc:sldMkLst>
        <pc:spChg chg="mod">
          <ac:chgData name="Michele Purrone" userId="02a7f5fa9376d948" providerId="LiveId" clId="{0431963A-E882-49B2-A285-614BB9ACBD26}" dt="2024-05-20T08:37:11.342" v="271" actId="113"/>
          <ac:spMkLst>
            <pc:docMk/>
            <pc:sldMk cId="3168296489" sldId="264"/>
            <ac:spMk id="3" creationId="{51C4EDBC-5D7B-F3CF-CC86-E307CCD2FAB9}"/>
          </ac:spMkLst>
        </pc:spChg>
      </pc:sldChg>
      <pc:sldChg chg="modSp mod">
        <pc:chgData name="Michele Purrone" userId="02a7f5fa9376d948" providerId="LiveId" clId="{0431963A-E882-49B2-A285-614BB9ACBD26}" dt="2024-05-20T08:38:32.109" v="275" actId="15"/>
        <pc:sldMkLst>
          <pc:docMk/>
          <pc:sldMk cId="1036212145" sldId="265"/>
        </pc:sldMkLst>
        <pc:spChg chg="mod">
          <ac:chgData name="Michele Purrone" userId="02a7f5fa9376d948" providerId="LiveId" clId="{0431963A-E882-49B2-A285-614BB9ACBD26}" dt="2024-05-20T08:38:32.109" v="275" actId="15"/>
          <ac:spMkLst>
            <pc:docMk/>
            <pc:sldMk cId="1036212145" sldId="265"/>
            <ac:spMk id="4" creationId="{123A820A-D0F2-A9FD-FF2F-E2C2663C6D97}"/>
          </ac:spMkLst>
        </pc:spChg>
      </pc:sldChg>
      <pc:sldChg chg="modSp mod">
        <pc:chgData name="Michele Purrone" userId="02a7f5fa9376d948" providerId="LiveId" clId="{0431963A-E882-49B2-A285-614BB9ACBD26}" dt="2024-05-20T08:39:39.181" v="285" actId="20577"/>
        <pc:sldMkLst>
          <pc:docMk/>
          <pc:sldMk cId="2177044107" sldId="267"/>
        </pc:sldMkLst>
        <pc:spChg chg="mod">
          <ac:chgData name="Michele Purrone" userId="02a7f5fa9376d948" providerId="LiveId" clId="{0431963A-E882-49B2-A285-614BB9ACBD26}" dt="2024-05-20T08:39:20.786" v="283" actId="20577"/>
          <ac:spMkLst>
            <pc:docMk/>
            <pc:sldMk cId="2177044107" sldId="267"/>
            <ac:spMk id="3" creationId="{BEFA24E6-75B2-31D8-C205-63ADFCE82837}"/>
          </ac:spMkLst>
        </pc:spChg>
        <pc:spChg chg="mod">
          <ac:chgData name="Michele Purrone" userId="02a7f5fa9376d948" providerId="LiveId" clId="{0431963A-E882-49B2-A285-614BB9ACBD26}" dt="2024-05-20T08:39:39.181" v="285" actId="20577"/>
          <ac:spMkLst>
            <pc:docMk/>
            <pc:sldMk cId="2177044107" sldId="267"/>
            <ac:spMk id="4" creationId="{F12244C2-1FD3-524F-D0DD-933673839ABE}"/>
          </ac:spMkLst>
        </pc:spChg>
      </pc:sldChg>
      <pc:sldChg chg="modSp mod modNotesTx">
        <pc:chgData name="Michele Purrone" userId="02a7f5fa9376d948" providerId="LiveId" clId="{0431963A-E882-49B2-A285-614BB9ACBD26}" dt="2024-05-20T09:07:43.571" v="969" actId="20577"/>
        <pc:sldMkLst>
          <pc:docMk/>
          <pc:sldMk cId="575452709" sldId="269"/>
        </pc:sldMkLst>
        <pc:spChg chg="mod">
          <ac:chgData name="Michele Purrone" userId="02a7f5fa9376d948" providerId="LiveId" clId="{0431963A-E882-49B2-A285-614BB9ACBD26}" dt="2024-05-20T09:07:43.571" v="969" actId="20577"/>
          <ac:spMkLst>
            <pc:docMk/>
            <pc:sldMk cId="575452709" sldId="269"/>
            <ac:spMk id="3" creationId="{3B90918C-E197-41E3-C664-E35D071FDB8A}"/>
          </ac:spMkLst>
        </pc:spChg>
      </pc:sldChg>
      <pc:sldChg chg="modSp mod">
        <pc:chgData name="Michele Purrone" userId="02a7f5fa9376d948" providerId="LiveId" clId="{0431963A-E882-49B2-A285-614BB9ACBD26}" dt="2024-05-20T09:09:45.570" v="1081" actId="15"/>
        <pc:sldMkLst>
          <pc:docMk/>
          <pc:sldMk cId="3036126295" sldId="270"/>
        </pc:sldMkLst>
        <pc:spChg chg="mod">
          <ac:chgData name="Michele Purrone" userId="02a7f5fa9376d948" providerId="LiveId" clId="{0431963A-E882-49B2-A285-614BB9ACBD26}" dt="2024-05-20T09:09:45.570" v="1081" actId="15"/>
          <ac:spMkLst>
            <pc:docMk/>
            <pc:sldMk cId="3036126295" sldId="270"/>
            <ac:spMk id="3" creationId="{E10C38D6-456E-F509-082C-7B2F714E1302}"/>
          </ac:spMkLst>
        </pc:spChg>
      </pc:sldChg>
      <pc:sldChg chg="modSp mod">
        <pc:chgData name="Michele Purrone" userId="02a7f5fa9376d948" providerId="LiveId" clId="{0431963A-E882-49B2-A285-614BB9ACBD26}" dt="2024-05-20T09:13:34.579" v="1146" actId="15"/>
        <pc:sldMkLst>
          <pc:docMk/>
          <pc:sldMk cId="263947578" sldId="271"/>
        </pc:sldMkLst>
        <pc:spChg chg="mod">
          <ac:chgData name="Michele Purrone" userId="02a7f5fa9376d948" providerId="LiveId" clId="{0431963A-E882-49B2-A285-614BB9ACBD26}" dt="2024-05-20T09:13:34.579" v="1146" actId="15"/>
          <ac:spMkLst>
            <pc:docMk/>
            <pc:sldMk cId="263947578" sldId="271"/>
            <ac:spMk id="3" creationId="{FB3B5509-60C6-8F66-CE9B-DB88AAB8DE8B}"/>
          </ac:spMkLst>
        </pc:spChg>
      </pc:sldChg>
      <pc:sldChg chg="modSp mod">
        <pc:chgData name="Michele Purrone" userId="02a7f5fa9376d948" providerId="LiveId" clId="{0431963A-E882-49B2-A285-614BB9ACBD26}" dt="2024-05-20T09:15:16.682" v="1175" actId="20577"/>
        <pc:sldMkLst>
          <pc:docMk/>
          <pc:sldMk cId="1309508119" sldId="272"/>
        </pc:sldMkLst>
        <pc:spChg chg="mod">
          <ac:chgData name="Michele Purrone" userId="02a7f5fa9376d948" providerId="LiveId" clId="{0431963A-E882-49B2-A285-614BB9ACBD26}" dt="2024-05-20T09:15:16.682" v="1175" actId="20577"/>
          <ac:spMkLst>
            <pc:docMk/>
            <pc:sldMk cId="1309508119" sldId="272"/>
            <ac:spMk id="3" creationId="{CCC075B4-30F1-40FE-8A5D-3BF14BB80B12}"/>
          </ac:spMkLst>
        </pc:spChg>
      </pc:sldChg>
      <pc:sldChg chg="modSp mod">
        <pc:chgData name="Michele Purrone" userId="02a7f5fa9376d948" providerId="LiveId" clId="{0431963A-E882-49B2-A285-614BB9ACBD26}" dt="2024-05-20T09:16:28.023" v="1179" actId="20577"/>
        <pc:sldMkLst>
          <pc:docMk/>
          <pc:sldMk cId="1635937612" sldId="273"/>
        </pc:sldMkLst>
        <pc:spChg chg="mod">
          <ac:chgData name="Michele Purrone" userId="02a7f5fa9376d948" providerId="LiveId" clId="{0431963A-E882-49B2-A285-614BB9ACBD26}" dt="2024-05-20T09:16:28.023" v="1179" actId="20577"/>
          <ac:spMkLst>
            <pc:docMk/>
            <pc:sldMk cId="1635937612" sldId="273"/>
            <ac:spMk id="3" creationId="{146D8C66-D040-C974-FA97-BED738FB68B5}"/>
          </ac:spMkLst>
        </pc:spChg>
      </pc:sldChg>
      <pc:sldChg chg="modSp mod">
        <pc:chgData name="Michele Purrone" userId="02a7f5fa9376d948" providerId="LiveId" clId="{0431963A-E882-49B2-A285-614BB9ACBD26}" dt="2024-05-20T09:17:34.929" v="1204" actId="20577"/>
        <pc:sldMkLst>
          <pc:docMk/>
          <pc:sldMk cId="3575253585" sldId="276"/>
        </pc:sldMkLst>
        <pc:spChg chg="mod">
          <ac:chgData name="Michele Purrone" userId="02a7f5fa9376d948" providerId="LiveId" clId="{0431963A-E882-49B2-A285-614BB9ACBD26}" dt="2024-05-20T09:17:34.929" v="1204" actId="20577"/>
          <ac:spMkLst>
            <pc:docMk/>
            <pc:sldMk cId="3575253585" sldId="276"/>
            <ac:spMk id="3" creationId="{D9805344-3102-05A8-F030-FC40075C4436}"/>
          </ac:spMkLst>
        </pc:spChg>
      </pc:sldChg>
      <pc:sldChg chg="modSp add del mod">
        <pc:chgData name="Michele Purrone" userId="02a7f5fa9376d948" providerId="LiveId" clId="{0431963A-E882-49B2-A285-614BB9ACBD26}" dt="2024-05-20T09:21:06.230" v="1221" actId="20577"/>
        <pc:sldMkLst>
          <pc:docMk/>
          <pc:sldMk cId="2137929643" sldId="280"/>
        </pc:sldMkLst>
        <pc:spChg chg="mod">
          <ac:chgData name="Michele Purrone" userId="02a7f5fa9376d948" providerId="LiveId" clId="{0431963A-E882-49B2-A285-614BB9ACBD26}" dt="2024-05-20T09:21:06.230" v="1221" actId="20577"/>
          <ac:spMkLst>
            <pc:docMk/>
            <pc:sldMk cId="2137929643" sldId="280"/>
            <ac:spMk id="3" creationId="{F90B009E-EA4D-3E3E-4887-4DED85665415}"/>
          </ac:spMkLst>
        </pc:spChg>
      </pc:sldChg>
      <pc:sldChg chg="modSp mod">
        <pc:chgData name="Michele Purrone" userId="02a7f5fa9376d948" providerId="LiveId" clId="{0431963A-E882-49B2-A285-614BB9ACBD26}" dt="2024-05-20T09:39:16.545" v="1466" actId="20577"/>
        <pc:sldMkLst>
          <pc:docMk/>
          <pc:sldMk cId="2853727636" sldId="281"/>
        </pc:sldMkLst>
        <pc:spChg chg="mod">
          <ac:chgData name="Michele Purrone" userId="02a7f5fa9376d948" providerId="LiveId" clId="{0431963A-E882-49B2-A285-614BB9ACBD26}" dt="2024-05-20T09:39:16.545" v="1466" actId="20577"/>
          <ac:spMkLst>
            <pc:docMk/>
            <pc:sldMk cId="2853727636" sldId="281"/>
            <ac:spMk id="3" creationId="{44A577A5-0FC1-8EE3-BDBE-109156BCF77E}"/>
          </ac:spMkLst>
        </pc:spChg>
      </pc:sldChg>
      <pc:sldChg chg="modSp mod">
        <pc:chgData name="Michele Purrone" userId="02a7f5fa9376d948" providerId="LiveId" clId="{0431963A-E882-49B2-A285-614BB9ACBD26}" dt="2024-05-20T08:56:12.387" v="504" actId="20577"/>
        <pc:sldMkLst>
          <pc:docMk/>
          <pc:sldMk cId="189721425" sldId="283"/>
        </pc:sldMkLst>
        <pc:spChg chg="mod">
          <ac:chgData name="Michele Purrone" userId="02a7f5fa9376d948" providerId="LiveId" clId="{0431963A-E882-49B2-A285-614BB9ACBD26}" dt="2024-05-20T08:56:12.387" v="504" actId="20577"/>
          <ac:spMkLst>
            <pc:docMk/>
            <pc:sldMk cId="189721425" sldId="283"/>
            <ac:spMk id="6" creationId="{CD780E42-DA87-17C2-F84F-66D3A9BF9280}"/>
          </ac:spMkLst>
        </pc:spChg>
      </pc:sldChg>
      <pc:sldChg chg="addSp delSp modSp mod">
        <pc:chgData name="Michele Purrone" userId="02a7f5fa9376d948" providerId="LiveId" clId="{0431963A-E882-49B2-A285-614BB9ACBD26}" dt="2024-05-20T09:28:44.306" v="1277" actId="113"/>
        <pc:sldMkLst>
          <pc:docMk/>
          <pc:sldMk cId="1611879490" sldId="284"/>
        </pc:sldMkLst>
        <pc:spChg chg="add del mod">
          <ac:chgData name="Michele Purrone" userId="02a7f5fa9376d948" providerId="LiveId" clId="{0431963A-E882-49B2-A285-614BB9ACBD26}" dt="2024-05-20T09:28:44.306" v="1277" actId="113"/>
          <ac:spMkLst>
            <pc:docMk/>
            <pc:sldMk cId="1611879490" sldId="284"/>
            <ac:spMk id="10" creationId="{A9611530-BA06-D370-1534-32F4B063A2FC}"/>
          </ac:spMkLst>
        </pc:spChg>
      </pc:sldChg>
      <pc:sldChg chg="modSp mod">
        <pc:chgData name="Michele Purrone" userId="02a7f5fa9376d948" providerId="LiveId" clId="{0431963A-E882-49B2-A285-614BB9ACBD26}" dt="2024-05-20T09:29:20.440" v="1279" actId="20577"/>
        <pc:sldMkLst>
          <pc:docMk/>
          <pc:sldMk cId="3506159566" sldId="285"/>
        </pc:sldMkLst>
        <pc:spChg chg="mod">
          <ac:chgData name="Michele Purrone" userId="02a7f5fa9376d948" providerId="LiveId" clId="{0431963A-E882-49B2-A285-614BB9ACBD26}" dt="2024-05-20T09:29:20.440" v="1279" actId="20577"/>
          <ac:spMkLst>
            <pc:docMk/>
            <pc:sldMk cId="3506159566" sldId="285"/>
            <ac:spMk id="13" creationId="{056FF04C-0BA3-56C6-7529-29005D802958}"/>
          </ac:spMkLst>
        </pc:spChg>
      </pc:sldChg>
      <pc:sldChg chg="modSp mod">
        <pc:chgData name="Michele Purrone" userId="02a7f5fa9376d948" providerId="LiveId" clId="{0431963A-E882-49B2-A285-614BB9ACBD26}" dt="2024-05-20T09:24:50.822" v="1233" actId="20577"/>
        <pc:sldMkLst>
          <pc:docMk/>
          <pc:sldMk cId="1380402482" sldId="286"/>
        </pc:sldMkLst>
        <pc:spChg chg="mod">
          <ac:chgData name="Michele Purrone" userId="02a7f5fa9376d948" providerId="LiveId" clId="{0431963A-E882-49B2-A285-614BB9ACBD26}" dt="2024-05-20T09:24:50.822" v="1233" actId="20577"/>
          <ac:spMkLst>
            <pc:docMk/>
            <pc:sldMk cId="1380402482" sldId="286"/>
            <ac:spMk id="6" creationId="{5734A4EC-8897-4A81-E0CC-981533F9DE9A}"/>
          </ac:spMkLst>
        </pc:spChg>
      </pc:sldChg>
      <pc:sldChg chg="modSp mod">
        <pc:chgData name="Michele Purrone" userId="02a7f5fa9376d948" providerId="LiveId" clId="{0431963A-E882-49B2-A285-614BB9ACBD26}" dt="2024-05-20T09:31:32.358" v="1292" actId="113"/>
        <pc:sldMkLst>
          <pc:docMk/>
          <pc:sldMk cId="300015947" sldId="287"/>
        </pc:sldMkLst>
        <pc:spChg chg="mod">
          <ac:chgData name="Michele Purrone" userId="02a7f5fa9376d948" providerId="LiveId" clId="{0431963A-E882-49B2-A285-614BB9ACBD26}" dt="2024-05-20T09:31:32.358" v="1292" actId="113"/>
          <ac:spMkLst>
            <pc:docMk/>
            <pc:sldMk cId="300015947" sldId="287"/>
            <ac:spMk id="3" creationId="{3B139443-4ABA-FA5E-C24B-9D44CAE772BD}"/>
          </ac:spMkLst>
        </pc:spChg>
      </pc:sldChg>
      <pc:sldChg chg="modSp mod">
        <pc:chgData name="Michele Purrone" userId="02a7f5fa9376d948" providerId="LiveId" clId="{0431963A-E882-49B2-A285-614BB9ACBD26}" dt="2024-05-20T09:33:36.168" v="1328" actId="113"/>
        <pc:sldMkLst>
          <pc:docMk/>
          <pc:sldMk cId="2116701616" sldId="289"/>
        </pc:sldMkLst>
        <pc:spChg chg="mod">
          <ac:chgData name="Michele Purrone" userId="02a7f5fa9376d948" providerId="LiveId" clId="{0431963A-E882-49B2-A285-614BB9ACBD26}" dt="2024-05-20T09:33:36.168" v="1328" actId="113"/>
          <ac:spMkLst>
            <pc:docMk/>
            <pc:sldMk cId="2116701616" sldId="289"/>
            <ac:spMk id="4" creationId="{FA862996-DEF2-D4CD-0886-2D80E45A484E}"/>
          </ac:spMkLst>
        </pc:spChg>
        <pc:spChg chg="mod">
          <ac:chgData name="Michele Purrone" userId="02a7f5fa9376d948" providerId="LiveId" clId="{0431963A-E882-49B2-A285-614BB9ACBD26}" dt="2024-05-20T09:32:52.067" v="1303" actId="20577"/>
          <ac:spMkLst>
            <pc:docMk/>
            <pc:sldMk cId="2116701616" sldId="289"/>
            <ac:spMk id="8" creationId="{05E46E8A-1DF1-8448-531A-FC083D309476}"/>
          </ac:spMkLst>
        </pc:spChg>
      </pc:sldChg>
      <pc:sldChg chg="modSp mod">
        <pc:chgData name="Michele Purrone" userId="02a7f5fa9376d948" providerId="LiveId" clId="{0431963A-E882-49B2-A285-614BB9ACBD26}" dt="2024-05-20T09:35:00.184" v="1341" actId="114"/>
        <pc:sldMkLst>
          <pc:docMk/>
          <pc:sldMk cId="4188138378" sldId="290"/>
        </pc:sldMkLst>
        <pc:spChg chg="mod">
          <ac:chgData name="Michele Purrone" userId="02a7f5fa9376d948" providerId="LiveId" clId="{0431963A-E882-49B2-A285-614BB9ACBD26}" dt="2024-05-20T09:35:00.184" v="1341" actId="114"/>
          <ac:spMkLst>
            <pc:docMk/>
            <pc:sldMk cId="4188138378" sldId="290"/>
            <ac:spMk id="4" creationId="{DD72D1F7-E8DB-5F27-E670-EB96CA20CEE9}"/>
          </ac:spMkLst>
        </pc:spChg>
      </pc:sldChg>
      <pc:sldChg chg="modSp mod">
        <pc:chgData name="Michele Purrone" userId="02a7f5fa9376d948" providerId="LiveId" clId="{0431963A-E882-49B2-A285-614BB9ACBD26}" dt="2024-05-20T09:36:01.252" v="1353" actId="20577"/>
        <pc:sldMkLst>
          <pc:docMk/>
          <pc:sldMk cId="3181269108" sldId="291"/>
        </pc:sldMkLst>
        <pc:spChg chg="mod">
          <ac:chgData name="Michele Purrone" userId="02a7f5fa9376d948" providerId="LiveId" clId="{0431963A-E882-49B2-A285-614BB9ACBD26}" dt="2024-05-20T09:36:01.252" v="1353" actId="20577"/>
          <ac:spMkLst>
            <pc:docMk/>
            <pc:sldMk cId="3181269108" sldId="291"/>
            <ac:spMk id="4" creationId="{7FCCEBDA-6234-963D-1C30-D8C87B02D43B}"/>
          </ac:spMkLst>
        </pc:spChg>
      </pc:sldChg>
      <pc:sldChg chg="modSp mod">
        <pc:chgData name="Michele Purrone" userId="02a7f5fa9376d948" providerId="LiveId" clId="{0431963A-E882-49B2-A285-614BB9ACBD26}" dt="2024-05-20T09:36:33.760" v="1400" actId="20577"/>
        <pc:sldMkLst>
          <pc:docMk/>
          <pc:sldMk cId="458638951" sldId="292"/>
        </pc:sldMkLst>
        <pc:spChg chg="mod">
          <ac:chgData name="Michele Purrone" userId="02a7f5fa9376d948" providerId="LiveId" clId="{0431963A-E882-49B2-A285-614BB9ACBD26}" dt="2024-05-20T09:36:33.760" v="1400" actId="20577"/>
          <ac:spMkLst>
            <pc:docMk/>
            <pc:sldMk cId="458638951" sldId="292"/>
            <ac:spMk id="4" creationId="{D9D16C16-5458-5050-248E-62BA4A5BCE40}"/>
          </ac:spMkLst>
        </pc:spChg>
      </pc:sldChg>
      <pc:sldChg chg="modSp mod">
        <pc:chgData name="Michele Purrone" userId="02a7f5fa9376d948" providerId="LiveId" clId="{0431963A-E882-49B2-A285-614BB9ACBD26}" dt="2024-05-20T09:37:49.869" v="1448" actId="20577"/>
        <pc:sldMkLst>
          <pc:docMk/>
          <pc:sldMk cId="2028144916" sldId="293"/>
        </pc:sldMkLst>
        <pc:spChg chg="mod">
          <ac:chgData name="Michele Purrone" userId="02a7f5fa9376d948" providerId="LiveId" clId="{0431963A-E882-49B2-A285-614BB9ACBD26}" dt="2024-05-20T09:37:49.869" v="1448" actId="20577"/>
          <ac:spMkLst>
            <pc:docMk/>
            <pc:sldMk cId="2028144916" sldId="293"/>
            <ac:spMk id="4" creationId="{8BE5E84E-977E-533A-6081-B7A48BDCB81B}"/>
          </ac:spMkLst>
        </pc:spChg>
      </pc:sldChg>
      <pc:sldChg chg="modSp mod">
        <pc:chgData name="Michele Purrone" userId="02a7f5fa9376d948" providerId="LiveId" clId="{0431963A-E882-49B2-A285-614BB9ACBD26}" dt="2024-05-20T09:38:21.575" v="1450" actId="20577"/>
        <pc:sldMkLst>
          <pc:docMk/>
          <pc:sldMk cId="2406277133" sldId="294"/>
        </pc:sldMkLst>
        <pc:spChg chg="mod">
          <ac:chgData name="Michele Purrone" userId="02a7f5fa9376d948" providerId="LiveId" clId="{0431963A-E882-49B2-A285-614BB9ACBD26}" dt="2024-05-20T09:38:21.575" v="1450" actId="20577"/>
          <ac:spMkLst>
            <pc:docMk/>
            <pc:sldMk cId="2406277133" sldId="294"/>
            <ac:spMk id="7" creationId="{15BAEE5E-1AB0-5379-BDD1-9350CBF961D0}"/>
          </ac:spMkLst>
        </pc:spChg>
      </pc:sldChg>
      <pc:sldChg chg="modSp new mod">
        <pc:chgData name="Michele Purrone" userId="02a7f5fa9376d948" providerId="LiveId" clId="{0431963A-E882-49B2-A285-614BB9ACBD26}" dt="2024-05-20T09:37:27.981" v="1446" actId="20577"/>
        <pc:sldMkLst>
          <pc:docMk/>
          <pc:sldMk cId="2899301852" sldId="295"/>
        </pc:sldMkLst>
        <pc:spChg chg="mod">
          <ac:chgData name="Michele Purrone" userId="02a7f5fa9376d948" providerId="LiveId" clId="{0431963A-E882-49B2-A285-614BB9ACBD26}" dt="2024-05-20T09:37:27.981" v="1446" actId="20577"/>
          <ac:spMkLst>
            <pc:docMk/>
            <pc:sldMk cId="2899301852" sldId="295"/>
            <ac:spMk id="4" creationId="{717FA45F-4582-2053-53DF-28B0FA59E856}"/>
          </ac:spMkLst>
        </pc:spChg>
      </pc:sldChg>
      <pc:sldChg chg="addSp delSp modSp new mod modClrScheme chgLayout">
        <pc:chgData name="Michele Purrone" userId="02a7f5fa9376d948" providerId="LiveId" clId="{0431963A-E882-49B2-A285-614BB9ACBD26}" dt="2024-05-20T09:40:26.982" v="1480" actId="5793"/>
        <pc:sldMkLst>
          <pc:docMk/>
          <pc:sldMk cId="2758934843" sldId="296"/>
        </pc:sldMkLst>
        <pc:spChg chg="del mod ord">
          <ac:chgData name="Michele Purrone" userId="02a7f5fa9376d948" providerId="LiveId" clId="{0431963A-E882-49B2-A285-614BB9ACBD26}" dt="2024-05-20T09:40:17.394" v="1470" actId="700"/>
          <ac:spMkLst>
            <pc:docMk/>
            <pc:sldMk cId="2758934843" sldId="296"/>
            <ac:spMk id="2" creationId="{6F56E065-1E84-396C-CFBB-20B8BDF0B753}"/>
          </ac:spMkLst>
        </pc:spChg>
        <pc:spChg chg="del mod ord">
          <ac:chgData name="Michele Purrone" userId="02a7f5fa9376d948" providerId="LiveId" clId="{0431963A-E882-49B2-A285-614BB9ACBD26}" dt="2024-05-20T09:40:17.394" v="1470" actId="700"/>
          <ac:spMkLst>
            <pc:docMk/>
            <pc:sldMk cId="2758934843" sldId="296"/>
            <ac:spMk id="3" creationId="{7C599CD1-C11B-EFE4-B10A-83F7DBC27D11}"/>
          </ac:spMkLst>
        </pc:spChg>
        <pc:spChg chg="add mod ord">
          <ac:chgData name="Michele Purrone" userId="02a7f5fa9376d948" providerId="LiveId" clId="{0431963A-E882-49B2-A285-614BB9ACBD26}" dt="2024-05-20T09:40:26.982" v="1480" actId="5793"/>
          <ac:spMkLst>
            <pc:docMk/>
            <pc:sldMk cId="2758934843" sldId="296"/>
            <ac:spMk id="4" creationId="{DDBAC6D0-8D2C-D729-E719-1FBAD1CA37CA}"/>
          </ac:spMkLst>
        </pc:spChg>
        <pc:spChg chg="add mod ord">
          <ac:chgData name="Michele Purrone" userId="02a7f5fa9376d948" providerId="LiveId" clId="{0431963A-E882-49B2-A285-614BB9ACBD26}" dt="2024-05-20T09:40:17.394" v="1470" actId="700"/>
          <ac:spMkLst>
            <pc:docMk/>
            <pc:sldMk cId="2758934843" sldId="296"/>
            <ac:spMk id="5" creationId="{9839B6BA-798A-F501-A3CF-E1E1860062B5}"/>
          </ac:spMkLst>
        </pc:spChg>
      </pc:sldChg>
    </pc:docChg>
  </pc:docChgLst>
  <pc:docChgLst>
    <pc:chgData name="Michele Purrone" userId="02a7f5fa9376d948" providerId="LiveId" clId="{E4A7E9B1-E6C6-4BAC-96D9-201A73FC6817}"/>
    <pc:docChg chg="undo custSel addSld modSld">
      <pc:chgData name="Michele Purrone" userId="02a7f5fa9376d948" providerId="LiveId" clId="{E4A7E9B1-E6C6-4BAC-96D9-201A73FC6817}" dt="2024-05-19T15:04:08.442" v="870"/>
      <pc:docMkLst>
        <pc:docMk/>
      </pc:docMkLst>
      <pc:sldChg chg="modSp">
        <pc:chgData name="Michele Purrone" userId="02a7f5fa9376d948" providerId="LiveId" clId="{E4A7E9B1-E6C6-4BAC-96D9-201A73FC6817}" dt="2024-05-19T11:08:56.509" v="19"/>
        <pc:sldMkLst>
          <pc:docMk/>
          <pc:sldMk cId="2763329439" sldId="256"/>
        </pc:sldMkLst>
        <pc:spChg chg="mod">
          <ac:chgData name="Michele Purrone" userId="02a7f5fa9376d948" providerId="LiveId" clId="{E4A7E9B1-E6C6-4BAC-96D9-201A73FC6817}" dt="2024-05-19T11:08:56.509" v="19"/>
          <ac:spMkLst>
            <pc:docMk/>
            <pc:sldMk cId="2763329439" sldId="256"/>
            <ac:spMk id="2" creationId="{B4928EAB-D8F2-4154-F349-E53712C196E1}"/>
          </ac:spMkLst>
        </pc:spChg>
        <pc:spChg chg="mod">
          <ac:chgData name="Michele Purrone" userId="02a7f5fa9376d948" providerId="LiveId" clId="{E4A7E9B1-E6C6-4BAC-96D9-201A73FC6817}" dt="2024-05-19T11:08:56.509" v="19"/>
          <ac:spMkLst>
            <pc:docMk/>
            <pc:sldMk cId="2763329439" sldId="256"/>
            <ac:spMk id="3" creationId="{5BE2AD6A-6873-5CC9-FF58-20602F883516}"/>
          </ac:spMkLst>
        </pc:spChg>
      </pc:sldChg>
      <pc:sldChg chg="modSp mod">
        <pc:chgData name="Michele Purrone" userId="02a7f5fa9376d948" providerId="LiveId" clId="{E4A7E9B1-E6C6-4BAC-96D9-201A73FC6817}" dt="2024-05-19T14:07:56.740" v="102" actId="20577"/>
        <pc:sldMkLst>
          <pc:docMk/>
          <pc:sldMk cId="3446503109" sldId="257"/>
        </pc:sldMkLst>
        <pc:spChg chg="mod">
          <ac:chgData name="Michele Purrone" userId="02a7f5fa9376d948" providerId="LiveId" clId="{E4A7E9B1-E6C6-4BAC-96D9-201A73FC6817}" dt="2024-05-19T14:04:23.988" v="28" actId="20577"/>
          <ac:spMkLst>
            <pc:docMk/>
            <pc:sldMk cId="3446503109" sldId="257"/>
            <ac:spMk id="2" creationId="{2300B184-3103-E237-4930-34945E6791BC}"/>
          </ac:spMkLst>
        </pc:spChg>
        <pc:spChg chg="mod">
          <ac:chgData name="Michele Purrone" userId="02a7f5fa9376d948" providerId="LiveId" clId="{E4A7E9B1-E6C6-4BAC-96D9-201A73FC6817}" dt="2024-05-19T14:07:56.740" v="102" actId="20577"/>
          <ac:spMkLst>
            <pc:docMk/>
            <pc:sldMk cId="3446503109" sldId="257"/>
            <ac:spMk id="3" creationId="{35489934-363E-EB30-EDCB-869D66BEFF21}"/>
          </ac:spMkLst>
        </pc:spChg>
      </pc:sldChg>
      <pc:sldChg chg="modSp new mod">
        <pc:chgData name="Michele Purrone" userId="02a7f5fa9376d948" providerId="LiveId" clId="{E4A7E9B1-E6C6-4BAC-96D9-201A73FC6817}" dt="2024-05-19T14:13:40.672" v="208" actId="20577"/>
        <pc:sldMkLst>
          <pc:docMk/>
          <pc:sldMk cId="2387456114" sldId="258"/>
        </pc:sldMkLst>
        <pc:spChg chg="mod">
          <ac:chgData name="Michele Purrone" userId="02a7f5fa9376d948" providerId="LiveId" clId="{E4A7E9B1-E6C6-4BAC-96D9-201A73FC6817}" dt="2024-05-19T14:11:48.367" v="104"/>
          <ac:spMkLst>
            <pc:docMk/>
            <pc:sldMk cId="2387456114" sldId="258"/>
            <ac:spMk id="2" creationId="{047859D1-22A8-5FED-05AA-F8E59CCD1FE5}"/>
          </ac:spMkLst>
        </pc:spChg>
        <pc:spChg chg="mod">
          <ac:chgData name="Michele Purrone" userId="02a7f5fa9376d948" providerId="LiveId" clId="{E4A7E9B1-E6C6-4BAC-96D9-201A73FC6817}" dt="2024-05-19T14:13:40.672" v="208" actId="20577"/>
          <ac:spMkLst>
            <pc:docMk/>
            <pc:sldMk cId="2387456114" sldId="258"/>
            <ac:spMk id="3" creationId="{5BC70305-B1C0-5EF9-240B-ACCB1882A6BB}"/>
          </ac:spMkLst>
        </pc:spChg>
      </pc:sldChg>
      <pc:sldChg chg="modSp new mod">
        <pc:chgData name="Michele Purrone" userId="02a7f5fa9376d948" providerId="LiveId" clId="{E4A7E9B1-E6C6-4BAC-96D9-201A73FC6817}" dt="2024-05-19T14:15:45.765" v="255" actId="20577"/>
        <pc:sldMkLst>
          <pc:docMk/>
          <pc:sldMk cId="2724594026" sldId="259"/>
        </pc:sldMkLst>
        <pc:spChg chg="mod">
          <ac:chgData name="Michele Purrone" userId="02a7f5fa9376d948" providerId="LiveId" clId="{E4A7E9B1-E6C6-4BAC-96D9-201A73FC6817}" dt="2024-05-19T14:14:04.172" v="211" actId="20577"/>
          <ac:spMkLst>
            <pc:docMk/>
            <pc:sldMk cId="2724594026" sldId="259"/>
            <ac:spMk id="2" creationId="{E09095CF-3CFE-5BA3-60DA-EA29A7BFB5DE}"/>
          </ac:spMkLst>
        </pc:spChg>
        <pc:spChg chg="mod">
          <ac:chgData name="Michele Purrone" userId="02a7f5fa9376d948" providerId="LiveId" clId="{E4A7E9B1-E6C6-4BAC-96D9-201A73FC6817}" dt="2024-05-19T14:15:45.765" v="255" actId="20577"/>
          <ac:spMkLst>
            <pc:docMk/>
            <pc:sldMk cId="2724594026" sldId="259"/>
            <ac:spMk id="3" creationId="{C530AA63-1FBE-EF71-C373-5DB0444F00EE}"/>
          </ac:spMkLst>
        </pc:spChg>
      </pc:sldChg>
      <pc:sldChg chg="modSp new mod">
        <pc:chgData name="Michele Purrone" userId="02a7f5fa9376d948" providerId="LiveId" clId="{E4A7E9B1-E6C6-4BAC-96D9-201A73FC6817}" dt="2024-05-19T14:21:18.783" v="338" actId="20577"/>
        <pc:sldMkLst>
          <pc:docMk/>
          <pc:sldMk cId="2729106076" sldId="260"/>
        </pc:sldMkLst>
        <pc:spChg chg="mod">
          <ac:chgData name="Michele Purrone" userId="02a7f5fa9376d948" providerId="LiveId" clId="{E4A7E9B1-E6C6-4BAC-96D9-201A73FC6817}" dt="2024-05-19T14:19:45.534" v="257"/>
          <ac:spMkLst>
            <pc:docMk/>
            <pc:sldMk cId="2729106076" sldId="260"/>
            <ac:spMk id="2" creationId="{5C96D2B2-7652-A467-D0A6-1515B0265325}"/>
          </ac:spMkLst>
        </pc:spChg>
        <pc:spChg chg="mod">
          <ac:chgData name="Michele Purrone" userId="02a7f5fa9376d948" providerId="LiveId" clId="{E4A7E9B1-E6C6-4BAC-96D9-201A73FC6817}" dt="2024-05-19T14:21:18.783" v="338" actId="20577"/>
          <ac:spMkLst>
            <pc:docMk/>
            <pc:sldMk cId="2729106076" sldId="260"/>
            <ac:spMk id="3" creationId="{40E1CFD8-85DA-53F0-8F95-E52ADE427019}"/>
          </ac:spMkLst>
        </pc:spChg>
      </pc:sldChg>
      <pc:sldChg chg="addSp delSp modSp new mod">
        <pc:chgData name="Michele Purrone" userId="02a7f5fa9376d948" providerId="LiveId" clId="{E4A7E9B1-E6C6-4BAC-96D9-201A73FC6817}" dt="2024-05-19T14:24:23.022" v="399" actId="20577"/>
        <pc:sldMkLst>
          <pc:docMk/>
          <pc:sldMk cId="3571299710" sldId="261"/>
        </pc:sldMkLst>
        <pc:spChg chg="mod">
          <ac:chgData name="Michele Purrone" userId="02a7f5fa9376d948" providerId="LiveId" clId="{E4A7E9B1-E6C6-4BAC-96D9-201A73FC6817}" dt="2024-05-19T14:24:23.022" v="399" actId="20577"/>
          <ac:spMkLst>
            <pc:docMk/>
            <pc:sldMk cId="3571299710" sldId="261"/>
            <ac:spMk id="2" creationId="{4A526105-E594-8BA2-0603-AAE69AA8923B}"/>
          </ac:spMkLst>
        </pc:spChg>
        <pc:spChg chg="del mod">
          <ac:chgData name="Michele Purrone" userId="02a7f5fa9376d948" providerId="LiveId" clId="{E4A7E9B1-E6C6-4BAC-96D9-201A73FC6817}" dt="2024-05-19T14:23:24.876" v="377" actId="931"/>
          <ac:spMkLst>
            <pc:docMk/>
            <pc:sldMk cId="3571299710" sldId="261"/>
            <ac:spMk id="3" creationId="{B1C73365-BF42-B081-A71C-C3745624AD99}"/>
          </ac:spMkLst>
        </pc:spChg>
        <pc:spChg chg="add del mod">
          <ac:chgData name="Michele Purrone" userId="02a7f5fa9376d948" providerId="LiveId" clId="{E4A7E9B1-E6C6-4BAC-96D9-201A73FC6817}" dt="2024-05-19T14:24:12.224" v="381" actId="478"/>
          <ac:spMkLst>
            <pc:docMk/>
            <pc:sldMk cId="3571299710" sldId="261"/>
            <ac:spMk id="7" creationId="{314AD6D8-2EB9-7B3E-39CC-27F1610C9B6D}"/>
          </ac:spMkLst>
        </pc:spChg>
        <pc:picChg chg="add del mod">
          <ac:chgData name="Michele Purrone" userId="02a7f5fa9376d948" providerId="LiveId" clId="{E4A7E9B1-E6C6-4BAC-96D9-201A73FC6817}" dt="2024-05-19T14:24:12.224" v="381" actId="478"/>
          <ac:picMkLst>
            <pc:docMk/>
            <pc:sldMk cId="3571299710" sldId="261"/>
            <ac:picMk id="5" creationId="{E181FD7E-C7E7-E30B-E760-C44BA708C576}"/>
          </ac:picMkLst>
        </pc:picChg>
      </pc:sldChg>
      <pc:sldChg chg="modSp new mod">
        <pc:chgData name="Michele Purrone" userId="02a7f5fa9376d948" providerId="LiveId" clId="{E4A7E9B1-E6C6-4BAC-96D9-201A73FC6817}" dt="2024-05-19T14:30:25.698" v="669" actId="27636"/>
        <pc:sldMkLst>
          <pc:docMk/>
          <pc:sldMk cId="675519310" sldId="262"/>
        </pc:sldMkLst>
        <pc:spChg chg="mod">
          <ac:chgData name="Michele Purrone" userId="02a7f5fa9376d948" providerId="LiveId" clId="{E4A7E9B1-E6C6-4BAC-96D9-201A73FC6817}" dt="2024-05-19T14:27:03.489" v="401"/>
          <ac:spMkLst>
            <pc:docMk/>
            <pc:sldMk cId="675519310" sldId="262"/>
            <ac:spMk id="2" creationId="{5B263517-5D1C-8788-610B-3BF54F3BD109}"/>
          </ac:spMkLst>
        </pc:spChg>
        <pc:spChg chg="mod">
          <ac:chgData name="Michele Purrone" userId="02a7f5fa9376d948" providerId="LiveId" clId="{E4A7E9B1-E6C6-4BAC-96D9-201A73FC6817}" dt="2024-05-19T14:30:25.698" v="669" actId="27636"/>
          <ac:spMkLst>
            <pc:docMk/>
            <pc:sldMk cId="675519310" sldId="262"/>
            <ac:spMk id="3" creationId="{A4535CCF-B408-DDFE-CAC6-D810B185A353}"/>
          </ac:spMkLst>
        </pc:spChg>
      </pc:sldChg>
      <pc:sldChg chg="modSp new mod">
        <pc:chgData name="Michele Purrone" userId="02a7f5fa9376d948" providerId="LiveId" clId="{E4A7E9B1-E6C6-4BAC-96D9-201A73FC6817}" dt="2024-05-19T14:32:56.836" v="672"/>
        <pc:sldMkLst>
          <pc:docMk/>
          <pc:sldMk cId="3126913686" sldId="263"/>
        </pc:sldMkLst>
        <pc:spChg chg="mod">
          <ac:chgData name="Michele Purrone" userId="02a7f5fa9376d948" providerId="LiveId" clId="{E4A7E9B1-E6C6-4BAC-96D9-201A73FC6817}" dt="2024-05-19T14:30:58.266" v="671"/>
          <ac:spMkLst>
            <pc:docMk/>
            <pc:sldMk cId="3126913686" sldId="263"/>
            <ac:spMk id="2" creationId="{E8A10A9F-94B4-E526-3E77-956242801829}"/>
          </ac:spMkLst>
        </pc:spChg>
        <pc:spChg chg="mod">
          <ac:chgData name="Michele Purrone" userId="02a7f5fa9376d948" providerId="LiveId" clId="{E4A7E9B1-E6C6-4BAC-96D9-201A73FC6817}" dt="2024-05-19T14:32:56.836" v="672"/>
          <ac:spMkLst>
            <pc:docMk/>
            <pc:sldMk cId="3126913686" sldId="263"/>
            <ac:spMk id="3" creationId="{E5C0F1CD-54CC-BC53-FDE9-EE4548D852FD}"/>
          </ac:spMkLst>
        </pc:spChg>
      </pc:sldChg>
      <pc:sldChg chg="modSp new mod">
        <pc:chgData name="Michele Purrone" userId="02a7f5fa9376d948" providerId="LiveId" clId="{E4A7E9B1-E6C6-4BAC-96D9-201A73FC6817}" dt="2024-05-19T14:35:47.259" v="687" actId="27636"/>
        <pc:sldMkLst>
          <pc:docMk/>
          <pc:sldMk cId="3168296489" sldId="264"/>
        </pc:sldMkLst>
        <pc:spChg chg="mod">
          <ac:chgData name="Michele Purrone" userId="02a7f5fa9376d948" providerId="LiveId" clId="{E4A7E9B1-E6C6-4BAC-96D9-201A73FC6817}" dt="2024-05-19T14:34:23.525" v="676"/>
          <ac:spMkLst>
            <pc:docMk/>
            <pc:sldMk cId="3168296489" sldId="264"/>
            <ac:spMk id="2" creationId="{BDCF538B-2865-E47C-CB3E-F574B9984A9A}"/>
          </ac:spMkLst>
        </pc:spChg>
        <pc:spChg chg="mod">
          <ac:chgData name="Michele Purrone" userId="02a7f5fa9376d948" providerId="LiveId" clId="{E4A7E9B1-E6C6-4BAC-96D9-201A73FC6817}" dt="2024-05-19T14:35:47.259" v="687" actId="27636"/>
          <ac:spMkLst>
            <pc:docMk/>
            <pc:sldMk cId="3168296489" sldId="264"/>
            <ac:spMk id="3" creationId="{51C4EDBC-5D7B-F3CF-CC86-E307CCD2FAB9}"/>
          </ac:spMkLst>
        </pc:spChg>
      </pc:sldChg>
      <pc:sldChg chg="modSp new mod">
        <pc:chgData name="Michele Purrone" userId="02a7f5fa9376d948" providerId="LiveId" clId="{E4A7E9B1-E6C6-4BAC-96D9-201A73FC6817}" dt="2024-05-19T14:38:11.972" v="704" actId="27636"/>
        <pc:sldMkLst>
          <pc:docMk/>
          <pc:sldMk cId="1036212145" sldId="265"/>
        </pc:sldMkLst>
        <pc:spChg chg="mod">
          <ac:chgData name="Michele Purrone" userId="02a7f5fa9376d948" providerId="LiveId" clId="{E4A7E9B1-E6C6-4BAC-96D9-201A73FC6817}" dt="2024-05-19T14:36:24.910" v="689"/>
          <ac:spMkLst>
            <pc:docMk/>
            <pc:sldMk cId="1036212145" sldId="265"/>
            <ac:spMk id="2" creationId="{0F0521B5-501D-6A14-6480-BA0DC4020AE9}"/>
          </ac:spMkLst>
        </pc:spChg>
        <pc:spChg chg="mod">
          <ac:chgData name="Michele Purrone" userId="02a7f5fa9376d948" providerId="LiveId" clId="{E4A7E9B1-E6C6-4BAC-96D9-201A73FC6817}" dt="2024-05-19T14:38:11.972" v="704" actId="27636"/>
          <ac:spMkLst>
            <pc:docMk/>
            <pc:sldMk cId="1036212145" sldId="265"/>
            <ac:spMk id="3" creationId="{43EB367E-7F80-EFE8-6DDE-F40086901277}"/>
          </ac:spMkLst>
        </pc:spChg>
      </pc:sldChg>
      <pc:sldChg chg="addSp delSp modSp new mod">
        <pc:chgData name="Michele Purrone" userId="02a7f5fa9376d948" providerId="LiveId" clId="{E4A7E9B1-E6C6-4BAC-96D9-201A73FC6817}" dt="2024-05-19T14:39:29.167" v="725" actId="20577"/>
        <pc:sldMkLst>
          <pc:docMk/>
          <pc:sldMk cId="960276551" sldId="266"/>
        </pc:sldMkLst>
        <pc:spChg chg="mod">
          <ac:chgData name="Michele Purrone" userId="02a7f5fa9376d948" providerId="LiveId" clId="{E4A7E9B1-E6C6-4BAC-96D9-201A73FC6817}" dt="2024-05-19T14:39:29.167" v="725" actId="20577"/>
          <ac:spMkLst>
            <pc:docMk/>
            <pc:sldMk cId="960276551" sldId="266"/>
            <ac:spMk id="2" creationId="{26808051-6ED2-46A2-330C-779587A6BDCC}"/>
          </ac:spMkLst>
        </pc:spChg>
        <pc:spChg chg="del">
          <ac:chgData name="Michele Purrone" userId="02a7f5fa9376d948" providerId="LiveId" clId="{E4A7E9B1-E6C6-4BAC-96D9-201A73FC6817}" dt="2024-05-19T14:39:13.588" v="706" actId="931"/>
          <ac:spMkLst>
            <pc:docMk/>
            <pc:sldMk cId="960276551" sldId="266"/>
            <ac:spMk id="3" creationId="{C745E922-7EAC-A8AE-B0A7-760FE9C3E5E5}"/>
          </ac:spMkLst>
        </pc:spChg>
        <pc:picChg chg="add mod">
          <ac:chgData name="Michele Purrone" userId="02a7f5fa9376d948" providerId="LiveId" clId="{E4A7E9B1-E6C6-4BAC-96D9-201A73FC6817}" dt="2024-05-19T14:39:14.652" v="708" actId="962"/>
          <ac:picMkLst>
            <pc:docMk/>
            <pc:sldMk cId="960276551" sldId="266"/>
            <ac:picMk id="5" creationId="{4B95EE02-B69C-1E16-2AE4-24658B13D8E8}"/>
          </ac:picMkLst>
        </pc:picChg>
      </pc:sldChg>
      <pc:sldChg chg="addSp modSp new mod">
        <pc:chgData name="Michele Purrone" userId="02a7f5fa9376d948" providerId="LiveId" clId="{E4A7E9B1-E6C6-4BAC-96D9-201A73FC6817}" dt="2024-05-19T14:53:12.103" v="794" actId="6549"/>
        <pc:sldMkLst>
          <pc:docMk/>
          <pc:sldMk cId="2177044107" sldId="267"/>
        </pc:sldMkLst>
        <pc:spChg chg="mod">
          <ac:chgData name="Michele Purrone" userId="02a7f5fa9376d948" providerId="LiveId" clId="{E4A7E9B1-E6C6-4BAC-96D9-201A73FC6817}" dt="2024-05-19T14:40:42.717" v="727"/>
          <ac:spMkLst>
            <pc:docMk/>
            <pc:sldMk cId="2177044107" sldId="267"/>
            <ac:spMk id="2" creationId="{29E75BAC-86D7-6052-D808-539A6736D67D}"/>
          </ac:spMkLst>
        </pc:spChg>
        <pc:spChg chg="mod">
          <ac:chgData name="Michele Purrone" userId="02a7f5fa9376d948" providerId="LiveId" clId="{E4A7E9B1-E6C6-4BAC-96D9-201A73FC6817}" dt="2024-05-19T14:52:42.392" v="782" actId="14100"/>
          <ac:spMkLst>
            <pc:docMk/>
            <pc:sldMk cId="2177044107" sldId="267"/>
            <ac:spMk id="3" creationId="{BEFA24E6-75B2-31D8-C205-63ADFCE82837}"/>
          </ac:spMkLst>
        </pc:spChg>
        <pc:spChg chg="add mod">
          <ac:chgData name="Michele Purrone" userId="02a7f5fa9376d948" providerId="LiveId" clId="{E4A7E9B1-E6C6-4BAC-96D9-201A73FC6817}" dt="2024-05-19T14:53:12.103" v="794" actId="6549"/>
          <ac:spMkLst>
            <pc:docMk/>
            <pc:sldMk cId="2177044107" sldId="267"/>
            <ac:spMk id="4" creationId="{F12244C2-1FD3-524F-D0DD-933673839ABE}"/>
          </ac:spMkLst>
        </pc:spChg>
      </pc:sldChg>
      <pc:sldChg chg="modSp new mod">
        <pc:chgData name="Michele Purrone" userId="02a7f5fa9376d948" providerId="LiveId" clId="{E4A7E9B1-E6C6-4BAC-96D9-201A73FC6817}" dt="2024-05-19T14:54:09.641" v="798" actId="27636"/>
        <pc:sldMkLst>
          <pc:docMk/>
          <pc:sldMk cId="3408074021" sldId="268"/>
        </pc:sldMkLst>
        <pc:spChg chg="mod">
          <ac:chgData name="Michele Purrone" userId="02a7f5fa9376d948" providerId="LiveId" clId="{E4A7E9B1-E6C6-4BAC-96D9-201A73FC6817}" dt="2024-05-19T14:54:09.641" v="798" actId="27636"/>
          <ac:spMkLst>
            <pc:docMk/>
            <pc:sldMk cId="3408074021" sldId="268"/>
            <ac:spMk id="3" creationId="{8AA3657C-DAA7-F220-C3AD-517736A65852}"/>
          </ac:spMkLst>
        </pc:spChg>
      </pc:sldChg>
      <pc:sldChg chg="modSp new mod">
        <pc:chgData name="Michele Purrone" userId="02a7f5fa9376d948" providerId="LiveId" clId="{E4A7E9B1-E6C6-4BAC-96D9-201A73FC6817}" dt="2024-05-19T14:56:09.144" v="829"/>
        <pc:sldMkLst>
          <pc:docMk/>
          <pc:sldMk cId="575452709" sldId="269"/>
        </pc:sldMkLst>
        <pc:spChg chg="mod">
          <ac:chgData name="Michele Purrone" userId="02a7f5fa9376d948" providerId="LiveId" clId="{E4A7E9B1-E6C6-4BAC-96D9-201A73FC6817}" dt="2024-05-19T14:55:28.303" v="817"/>
          <ac:spMkLst>
            <pc:docMk/>
            <pc:sldMk cId="575452709" sldId="269"/>
            <ac:spMk id="2" creationId="{CA3537FB-4437-BD4F-70CA-9B767DF57DD8}"/>
          </ac:spMkLst>
        </pc:spChg>
        <pc:spChg chg="mod">
          <ac:chgData name="Michele Purrone" userId="02a7f5fa9376d948" providerId="LiveId" clId="{E4A7E9B1-E6C6-4BAC-96D9-201A73FC6817}" dt="2024-05-19T14:56:09.144" v="829"/>
          <ac:spMkLst>
            <pc:docMk/>
            <pc:sldMk cId="575452709" sldId="269"/>
            <ac:spMk id="3" creationId="{3B90918C-E197-41E3-C664-E35D071FDB8A}"/>
          </ac:spMkLst>
        </pc:spChg>
      </pc:sldChg>
      <pc:sldChg chg="modSp new mod">
        <pc:chgData name="Michele Purrone" userId="02a7f5fa9376d948" providerId="LiveId" clId="{E4A7E9B1-E6C6-4BAC-96D9-201A73FC6817}" dt="2024-05-19T14:56:53.941" v="831"/>
        <pc:sldMkLst>
          <pc:docMk/>
          <pc:sldMk cId="3036126295" sldId="270"/>
        </pc:sldMkLst>
        <pc:spChg chg="mod">
          <ac:chgData name="Michele Purrone" userId="02a7f5fa9376d948" providerId="LiveId" clId="{E4A7E9B1-E6C6-4BAC-96D9-201A73FC6817}" dt="2024-05-19T14:56:38.771" v="830"/>
          <ac:spMkLst>
            <pc:docMk/>
            <pc:sldMk cId="3036126295" sldId="270"/>
            <ac:spMk id="2" creationId="{1794C14E-6BFE-CA83-2A21-4FEC0BC12A40}"/>
          </ac:spMkLst>
        </pc:spChg>
        <pc:spChg chg="mod">
          <ac:chgData name="Michele Purrone" userId="02a7f5fa9376d948" providerId="LiveId" clId="{E4A7E9B1-E6C6-4BAC-96D9-201A73FC6817}" dt="2024-05-19T14:56:53.941" v="831"/>
          <ac:spMkLst>
            <pc:docMk/>
            <pc:sldMk cId="3036126295" sldId="270"/>
            <ac:spMk id="3" creationId="{E10C38D6-456E-F509-082C-7B2F714E1302}"/>
          </ac:spMkLst>
        </pc:spChg>
      </pc:sldChg>
      <pc:sldChg chg="modSp new mod">
        <pc:chgData name="Michele Purrone" userId="02a7f5fa9376d948" providerId="LiveId" clId="{E4A7E9B1-E6C6-4BAC-96D9-201A73FC6817}" dt="2024-05-19T14:58:38.097" v="849" actId="20577"/>
        <pc:sldMkLst>
          <pc:docMk/>
          <pc:sldMk cId="263947578" sldId="271"/>
        </pc:sldMkLst>
        <pc:spChg chg="mod">
          <ac:chgData name="Michele Purrone" userId="02a7f5fa9376d948" providerId="LiveId" clId="{E4A7E9B1-E6C6-4BAC-96D9-201A73FC6817}" dt="2024-05-19T14:58:13.841" v="845" actId="20577"/>
          <ac:spMkLst>
            <pc:docMk/>
            <pc:sldMk cId="263947578" sldId="271"/>
            <ac:spMk id="2" creationId="{BE1BB09D-85CE-AE0C-F91E-E2974F3FB78D}"/>
          </ac:spMkLst>
        </pc:spChg>
        <pc:spChg chg="mod">
          <ac:chgData name="Michele Purrone" userId="02a7f5fa9376d948" providerId="LiveId" clId="{E4A7E9B1-E6C6-4BAC-96D9-201A73FC6817}" dt="2024-05-19T14:58:38.097" v="849" actId="20577"/>
          <ac:spMkLst>
            <pc:docMk/>
            <pc:sldMk cId="263947578" sldId="271"/>
            <ac:spMk id="3" creationId="{FB3B5509-60C6-8F66-CE9B-DB88AAB8DE8B}"/>
          </ac:spMkLst>
        </pc:spChg>
      </pc:sldChg>
      <pc:sldChg chg="modSp new mod">
        <pc:chgData name="Michele Purrone" userId="02a7f5fa9376d948" providerId="LiveId" clId="{E4A7E9B1-E6C6-4BAC-96D9-201A73FC6817}" dt="2024-05-19T15:03:53.493" v="867"/>
        <pc:sldMkLst>
          <pc:docMk/>
          <pc:sldMk cId="1309508119" sldId="272"/>
        </pc:sldMkLst>
        <pc:spChg chg="mod">
          <ac:chgData name="Michele Purrone" userId="02a7f5fa9376d948" providerId="LiveId" clId="{E4A7E9B1-E6C6-4BAC-96D9-201A73FC6817}" dt="2024-05-19T15:03:53.493" v="867"/>
          <ac:spMkLst>
            <pc:docMk/>
            <pc:sldMk cId="1309508119" sldId="272"/>
            <ac:spMk id="2" creationId="{5B71701C-8D59-C17A-2D41-865C40620D8F}"/>
          </ac:spMkLst>
        </pc:spChg>
        <pc:spChg chg="mod">
          <ac:chgData name="Michele Purrone" userId="02a7f5fa9376d948" providerId="LiveId" clId="{E4A7E9B1-E6C6-4BAC-96D9-201A73FC6817}" dt="2024-05-19T14:59:41.386" v="851"/>
          <ac:spMkLst>
            <pc:docMk/>
            <pc:sldMk cId="1309508119" sldId="272"/>
            <ac:spMk id="3" creationId="{CCC075B4-30F1-40FE-8A5D-3BF14BB80B12}"/>
          </ac:spMkLst>
        </pc:spChg>
      </pc:sldChg>
      <pc:sldChg chg="modSp new mod">
        <pc:chgData name="Michele Purrone" userId="02a7f5fa9376d948" providerId="LiveId" clId="{E4A7E9B1-E6C6-4BAC-96D9-201A73FC6817}" dt="2024-05-19T15:03:59.010" v="868"/>
        <pc:sldMkLst>
          <pc:docMk/>
          <pc:sldMk cId="1635937612" sldId="273"/>
        </pc:sldMkLst>
        <pc:spChg chg="mod">
          <ac:chgData name="Michele Purrone" userId="02a7f5fa9376d948" providerId="LiveId" clId="{E4A7E9B1-E6C6-4BAC-96D9-201A73FC6817}" dt="2024-05-19T15:03:59.010" v="868"/>
          <ac:spMkLst>
            <pc:docMk/>
            <pc:sldMk cId="1635937612" sldId="273"/>
            <ac:spMk id="2" creationId="{A82260F0-B6DF-F05C-41EB-A401830327FB}"/>
          </ac:spMkLst>
        </pc:spChg>
        <pc:spChg chg="mod">
          <ac:chgData name="Michele Purrone" userId="02a7f5fa9376d948" providerId="LiveId" clId="{E4A7E9B1-E6C6-4BAC-96D9-201A73FC6817}" dt="2024-05-19T15:01:21.350" v="861" actId="20577"/>
          <ac:spMkLst>
            <pc:docMk/>
            <pc:sldMk cId="1635937612" sldId="273"/>
            <ac:spMk id="3" creationId="{146D8C66-D040-C974-FA97-BED738FB68B5}"/>
          </ac:spMkLst>
        </pc:spChg>
      </pc:sldChg>
      <pc:sldChg chg="modSp new mod">
        <pc:chgData name="Michele Purrone" userId="02a7f5fa9376d948" providerId="LiveId" clId="{E4A7E9B1-E6C6-4BAC-96D9-201A73FC6817}" dt="2024-05-19T15:04:04.087" v="869"/>
        <pc:sldMkLst>
          <pc:docMk/>
          <pc:sldMk cId="193752649" sldId="274"/>
        </pc:sldMkLst>
        <pc:spChg chg="mod">
          <ac:chgData name="Michele Purrone" userId="02a7f5fa9376d948" providerId="LiveId" clId="{E4A7E9B1-E6C6-4BAC-96D9-201A73FC6817}" dt="2024-05-19T15:04:04.087" v="869"/>
          <ac:spMkLst>
            <pc:docMk/>
            <pc:sldMk cId="193752649" sldId="274"/>
            <ac:spMk id="2" creationId="{943060A8-B42B-2BDD-D170-D291DAD422DD}"/>
          </ac:spMkLst>
        </pc:spChg>
        <pc:spChg chg="mod">
          <ac:chgData name="Michele Purrone" userId="02a7f5fa9376d948" providerId="LiveId" clId="{E4A7E9B1-E6C6-4BAC-96D9-201A73FC6817}" dt="2024-05-19T15:02:09.983" v="862"/>
          <ac:spMkLst>
            <pc:docMk/>
            <pc:sldMk cId="193752649" sldId="274"/>
            <ac:spMk id="3" creationId="{B46ADCE7-D925-ACC3-5120-0854146876DB}"/>
          </ac:spMkLst>
        </pc:spChg>
      </pc:sldChg>
      <pc:sldChg chg="modSp new mod">
        <pc:chgData name="Michele Purrone" userId="02a7f5fa9376d948" providerId="LiveId" clId="{E4A7E9B1-E6C6-4BAC-96D9-201A73FC6817}" dt="2024-05-19T15:04:08.442" v="870"/>
        <pc:sldMkLst>
          <pc:docMk/>
          <pc:sldMk cId="1388758233" sldId="275"/>
        </pc:sldMkLst>
        <pc:spChg chg="mod">
          <ac:chgData name="Michele Purrone" userId="02a7f5fa9376d948" providerId="LiveId" clId="{E4A7E9B1-E6C6-4BAC-96D9-201A73FC6817}" dt="2024-05-19T15:04:08.442" v="870"/>
          <ac:spMkLst>
            <pc:docMk/>
            <pc:sldMk cId="1388758233" sldId="275"/>
            <ac:spMk id="2" creationId="{0D31C8C4-F1F4-4842-36DC-269476F27F7A}"/>
          </ac:spMkLst>
        </pc:spChg>
        <pc:spChg chg="mod">
          <ac:chgData name="Michele Purrone" userId="02a7f5fa9376d948" providerId="LiveId" clId="{E4A7E9B1-E6C6-4BAC-96D9-201A73FC6817}" dt="2024-05-19T15:03:13.214" v="866" actId="20577"/>
          <ac:spMkLst>
            <pc:docMk/>
            <pc:sldMk cId="1388758233" sldId="275"/>
            <ac:spMk id="3" creationId="{673C220A-3354-C547-AA1C-6FB3507F264C}"/>
          </ac:spMkLst>
        </pc:spChg>
      </pc:sldChg>
    </pc:docChg>
  </pc:docChgLst>
  <pc:docChgLst>
    <pc:chgData name="Michele Purrone" userId="02a7f5fa9376d948" providerId="LiveId" clId="{6D9A3B4E-E500-4EAD-A19B-2A59761E3518}"/>
    <pc:docChg chg="custSel modSld">
      <pc:chgData name="Michele Purrone" userId="02a7f5fa9376d948" providerId="LiveId" clId="{6D9A3B4E-E500-4EAD-A19B-2A59761E3518}" dt="2024-05-20T14:49:28.907" v="649" actId="20577"/>
      <pc:docMkLst>
        <pc:docMk/>
      </pc:docMkLst>
      <pc:sldChg chg="modSp mod">
        <pc:chgData name="Michele Purrone" userId="02a7f5fa9376d948" providerId="LiveId" clId="{6D9A3B4E-E500-4EAD-A19B-2A59761E3518}" dt="2024-05-20T14:25:04.571" v="143" actId="207"/>
        <pc:sldMkLst>
          <pc:docMk/>
          <pc:sldMk cId="3408074021" sldId="268"/>
        </pc:sldMkLst>
        <pc:spChg chg="mod">
          <ac:chgData name="Michele Purrone" userId="02a7f5fa9376d948" providerId="LiveId" clId="{6D9A3B4E-E500-4EAD-A19B-2A59761E3518}" dt="2024-05-20T14:19:34.165" v="42"/>
          <ac:spMkLst>
            <pc:docMk/>
            <pc:sldMk cId="3408074021" sldId="268"/>
            <ac:spMk id="2" creationId="{487611DC-D334-B981-D8F9-59C68E944BC4}"/>
          </ac:spMkLst>
        </pc:spChg>
        <pc:spChg chg="mod">
          <ac:chgData name="Michele Purrone" userId="02a7f5fa9376d948" providerId="LiveId" clId="{6D9A3B4E-E500-4EAD-A19B-2A59761E3518}" dt="2024-05-20T14:19:17.240" v="41" actId="27636"/>
          <ac:spMkLst>
            <pc:docMk/>
            <pc:sldMk cId="3408074021" sldId="268"/>
            <ac:spMk id="3" creationId="{8AA3657C-DAA7-F220-C3AD-517736A65852}"/>
          </ac:spMkLst>
        </pc:spChg>
        <pc:spChg chg="mod">
          <ac:chgData name="Michele Purrone" userId="02a7f5fa9376d948" providerId="LiveId" clId="{6D9A3B4E-E500-4EAD-A19B-2A59761E3518}" dt="2024-05-20T14:24:56.942" v="142" actId="207"/>
          <ac:spMkLst>
            <pc:docMk/>
            <pc:sldMk cId="3408074021" sldId="268"/>
            <ac:spMk id="4" creationId="{236317D3-1B4A-886B-7EBE-F3756C3C73BE}"/>
          </ac:spMkLst>
        </pc:spChg>
        <pc:spChg chg="mod">
          <ac:chgData name="Michele Purrone" userId="02a7f5fa9376d948" providerId="LiveId" clId="{6D9A3B4E-E500-4EAD-A19B-2A59761E3518}" dt="2024-05-20T14:25:04.571" v="143" actId="207"/>
          <ac:spMkLst>
            <pc:docMk/>
            <pc:sldMk cId="3408074021" sldId="268"/>
            <ac:spMk id="5" creationId="{B44F00C0-37E5-11AA-4B8F-43C42F7BC624}"/>
          </ac:spMkLst>
        </pc:spChg>
      </pc:sldChg>
      <pc:sldChg chg="modSp mod">
        <pc:chgData name="Michele Purrone" userId="02a7f5fa9376d948" providerId="LiveId" clId="{6D9A3B4E-E500-4EAD-A19B-2A59761E3518}" dt="2024-05-20T14:28:38.633" v="297" actId="113"/>
        <pc:sldMkLst>
          <pc:docMk/>
          <pc:sldMk cId="1635937612" sldId="273"/>
        </pc:sldMkLst>
        <pc:spChg chg="mod">
          <ac:chgData name="Michele Purrone" userId="02a7f5fa9376d948" providerId="LiveId" clId="{6D9A3B4E-E500-4EAD-A19B-2A59761E3518}" dt="2024-05-20T14:28:38.633" v="297" actId="113"/>
          <ac:spMkLst>
            <pc:docMk/>
            <pc:sldMk cId="1635937612" sldId="273"/>
            <ac:spMk id="3" creationId="{146D8C66-D040-C974-FA97-BED738FB68B5}"/>
          </ac:spMkLst>
        </pc:spChg>
      </pc:sldChg>
      <pc:sldChg chg="modSp mod">
        <pc:chgData name="Michele Purrone" userId="02a7f5fa9376d948" providerId="LiveId" clId="{6D9A3B4E-E500-4EAD-A19B-2A59761E3518}" dt="2024-05-20T14:29:47.524" v="364" actId="20577"/>
        <pc:sldMkLst>
          <pc:docMk/>
          <pc:sldMk cId="193752649" sldId="274"/>
        </pc:sldMkLst>
        <pc:spChg chg="mod">
          <ac:chgData name="Michele Purrone" userId="02a7f5fa9376d948" providerId="LiveId" clId="{6D9A3B4E-E500-4EAD-A19B-2A59761E3518}" dt="2024-05-20T14:29:47.524" v="364" actId="20577"/>
          <ac:spMkLst>
            <pc:docMk/>
            <pc:sldMk cId="193752649" sldId="274"/>
            <ac:spMk id="3" creationId="{B46ADCE7-D925-ACC3-5120-0854146876DB}"/>
          </ac:spMkLst>
        </pc:spChg>
      </pc:sldChg>
      <pc:sldChg chg="modSp mod">
        <pc:chgData name="Michele Purrone" userId="02a7f5fa9376d948" providerId="LiveId" clId="{6D9A3B4E-E500-4EAD-A19B-2A59761E3518}" dt="2024-05-20T14:32:47.508" v="473" actId="20577"/>
        <pc:sldMkLst>
          <pc:docMk/>
          <pc:sldMk cId="1388758233" sldId="275"/>
        </pc:sldMkLst>
        <pc:spChg chg="mod">
          <ac:chgData name="Michele Purrone" userId="02a7f5fa9376d948" providerId="LiveId" clId="{6D9A3B4E-E500-4EAD-A19B-2A59761E3518}" dt="2024-05-20T14:32:47.508" v="473" actId="20577"/>
          <ac:spMkLst>
            <pc:docMk/>
            <pc:sldMk cId="1388758233" sldId="275"/>
            <ac:spMk id="3" creationId="{673C220A-3354-C547-AA1C-6FB3507F264C}"/>
          </ac:spMkLst>
        </pc:spChg>
      </pc:sldChg>
      <pc:sldChg chg="addSp modSp mod">
        <pc:chgData name="Michele Purrone" userId="02a7f5fa9376d948" providerId="LiveId" clId="{6D9A3B4E-E500-4EAD-A19B-2A59761E3518}" dt="2024-05-20T14:38:07.812" v="501" actId="113"/>
        <pc:sldMkLst>
          <pc:docMk/>
          <pc:sldMk cId="2137929643" sldId="280"/>
        </pc:sldMkLst>
        <pc:spChg chg="mod">
          <ac:chgData name="Michele Purrone" userId="02a7f5fa9376d948" providerId="LiveId" clId="{6D9A3B4E-E500-4EAD-A19B-2A59761E3518}" dt="2024-05-20T14:38:07.812" v="501" actId="113"/>
          <ac:spMkLst>
            <pc:docMk/>
            <pc:sldMk cId="2137929643" sldId="280"/>
            <ac:spMk id="3" creationId="{F90B009E-EA4D-3E3E-4887-4DED85665415}"/>
          </ac:spMkLst>
        </pc:spChg>
        <pc:picChg chg="add mod">
          <ac:chgData name="Michele Purrone" userId="02a7f5fa9376d948" providerId="LiveId" clId="{6D9A3B4E-E500-4EAD-A19B-2A59761E3518}" dt="2024-05-20T14:36:49.176" v="486" actId="1076"/>
          <ac:picMkLst>
            <pc:docMk/>
            <pc:sldMk cId="2137929643" sldId="280"/>
            <ac:picMk id="4" creationId="{E85E9F8F-FF89-9F74-2D06-BE4C270D921A}"/>
          </ac:picMkLst>
        </pc:picChg>
      </pc:sldChg>
      <pc:sldChg chg="modSp mod">
        <pc:chgData name="Michele Purrone" userId="02a7f5fa9376d948" providerId="LiveId" clId="{6D9A3B4E-E500-4EAD-A19B-2A59761E3518}" dt="2024-05-20T14:46:38.033" v="592" actId="113"/>
        <pc:sldMkLst>
          <pc:docMk/>
          <pc:sldMk cId="2853727636" sldId="281"/>
        </pc:sldMkLst>
        <pc:spChg chg="mod">
          <ac:chgData name="Michele Purrone" userId="02a7f5fa9376d948" providerId="LiveId" clId="{6D9A3B4E-E500-4EAD-A19B-2A59761E3518}" dt="2024-05-20T14:46:38.033" v="592" actId="113"/>
          <ac:spMkLst>
            <pc:docMk/>
            <pc:sldMk cId="2853727636" sldId="281"/>
            <ac:spMk id="3" creationId="{44A577A5-0FC1-8EE3-BDBE-109156BCF77E}"/>
          </ac:spMkLst>
        </pc:spChg>
      </pc:sldChg>
      <pc:sldChg chg="modSp mod">
        <pc:chgData name="Michele Purrone" userId="02a7f5fa9376d948" providerId="LiveId" clId="{6D9A3B4E-E500-4EAD-A19B-2A59761E3518}" dt="2024-05-20T14:47:32.648" v="595" actId="20577"/>
        <pc:sldMkLst>
          <pc:docMk/>
          <pc:sldMk cId="2406277133" sldId="294"/>
        </pc:sldMkLst>
        <pc:spChg chg="mod">
          <ac:chgData name="Michele Purrone" userId="02a7f5fa9376d948" providerId="LiveId" clId="{6D9A3B4E-E500-4EAD-A19B-2A59761E3518}" dt="2024-05-20T14:47:32.648" v="595" actId="20577"/>
          <ac:spMkLst>
            <pc:docMk/>
            <pc:sldMk cId="2406277133" sldId="294"/>
            <ac:spMk id="7" creationId="{15BAEE5E-1AB0-5379-BDD1-9350CBF961D0}"/>
          </ac:spMkLst>
        </pc:spChg>
      </pc:sldChg>
      <pc:sldChg chg="modSp mod">
        <pc:chgData name="Michele Purrone" userId="02a7f5fa9376d948" providerId="LiveId" clId="{6D9A3B4E-E500-4EAD-A19B-2A59761E3518}" dt="2024-05-20T14:49:28.907" v="649" actId="20577"/>
        <pc:sldMkLst>
          <pc:docMk/>
          <pc:sldMk cId="2899301852" sldId="295"/>
        </pc:sldMkLst>
        <pc:spChg chg="mod">
          <ac:chgData name="Michele Purrone" userId="02a7f5fa9376d948" providerId="LiveId" clId="{6D9A3B4E-E500-4EAD-A19B-2A59761E3518}" dt="2024-05-20T14:49:28.907" v="649" actId="20577"/>
          <ac:spMkLst>
            <pc:docMk/>
            <pc:sldMk cId="2899301852" sldId="295"/>
            <ac:spMk id="6" creationId="{DB79B239-2F65-95A9-5B2C-65A1A3074C32}"/>
          </ac:spMkLst>
        </pc:spChg>
      </pc:sldChg>
      <pc:sldChg chg="addSp delSp modSp mod">
        <pc:chgData name="Michele Purrone" userId="02a7f5fa9376d948" providerId="LiveId" clId="{6D9A3B4E-E500-4EAD-A19B-2A59761E3518}" dt="2024-05-20T14:43:41.952" v="527" actId="1076"/>
        <pc:sldMkLst>
          <pc:docMk/>
          <pc:sldMk cId="3492344806" sldId="297"/>
        </pc:sldMkLst>
        <pc:spChg chg="del">
          <ac:chgData name="Michele Purrone" userId="02a7f5fa9376d948" providerId="LiveId" clId="{6D9A3B4E-E500-4EAD-A19B-2A59761E3518}" dt="2024-05-20T14:42:48.177" v="523"/>
          <ac:spMkLst>
            <pc:docMk/>
            <pc:sldMk cId="3492344806" sldId="297"/>
            <ac:spMk id="3" creationId="{2C11F179-E588-55AE-3F95-5CD8D9662FB7}"/>
          </ac:spMkLst>
        </pc:spChg>
        <pc:spChg chg="mod">
          <ac:chgData name="Michele Purrone" userId="02a7f5fa9376d948" providerId="LiveId" clId="{6D9A3B4E-E500-4EAD-A19B-2A59761E3518}" dt="2024-05-20T14:42:34.409" v="522" actId="27636"/>
          <ac:spMkLst>
            <pc:docMk/>
            <pc:sldMk cId="3492344806" sldId="297"/>
            <ac:spMk id="4" creationId="{C7758DBE-FAE3-0B9F-B955-E10E996164FD}"/>
          </ac:spMkLst>
        </pc:spChg>
        <pc:picChg chg="add mod">
          <ac:chgData name="Michele Purrone" userId="02a7f5fa9376d948" providerId="LiveId" clId="{6D9A3B4E-E500-4EAD-A19B-2A59761E3518}" dt="2024-05-20T14:43:28.738" v="525" actId="1076"/>
          <ac:picMkLst>
            <pc:docMk/>
            <pc:sldMk cId="3492344806" sldId="297"/>
            <ac:picMk id="5" creationId="{D75C4667-47AA-CDAC-5CEA-CD0DFC8EA5C9}"/>
          </ac:picMkLst>
        </pc:picChg>
        <pc:picChg chg="add mod">
          <ac:chgData name="Michele Purrone" userId="02a7f5fa9376d948" providerId="LiveId" clId="{6D9A3B4E-E500-4EAD-A19B-2A59761E3518}" dt="2024-05-20T14:43:41.952" v="527" actId="1076"/>
          <ac:picMkLst>
            <pc:docMk/>
            <pc:sldMk cId="3492344806" sldId="297"/>
            <ac:picMk id="6" creationId="{872E04A6-12FE-CEB4-332B-373D7CA44D06}"/>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C8CA90-FEB3-4B08-B577-16A5F2861C6C}"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51229BAA-2A8C-4E9B-9F08-93C9344938FE}">
      <dgm:prSet custT="1"/>
      <dgm:spPr/>
      <dgm:t>
        <a:bodyPr/>
        <a:lstStyle/>
        <a:p>
          <a:r>
            <a:rPr lang="it-IT" sz="1600"/>
            <a:t>L'industria lattiero-casearia ha un ruolo critico nell'economia globale:</a:t>
          </a:r>
          <a:endParaRPr lang="en-US" sz="1600"/>
        </a:p>
      </dgm:t>
    </dgm:pt>
    <dgm:pt modelId="{50627DE6-6688-4CF5-B080-60A6662BF220}" type="parTrans" cxnId="{3209A5C2-F0DE-4706-A1EA-C75EC7B38156}">
      <dgm:prSet/>
      <dgm:spPr/>
      <dgm:t>
        <a:bodyPr/>
        <a:lstStyle/>
        <a:p>
          <a:endParaRPr lang="en-US"/>
        </a:p>
      </dgm:t>
    </dgm:pt>
    <dgm:pt modelId="{8F9D9CCA-6AD6-4CB3-95E8-1AABDD726A44}" type="sibTrans" cxnId="{3209A5C2-F0DE-4706-A1EA-C75EC7B38156}">
      <dgm:prSet/>
      <dgm:spPr/>
      <dgm:t>
        <a:bodyPr/>
        <a:lstStyle/>
        <a:p>
          <a:endParaRPr lang="en-US"/>
        </a:p>
      </dgm:t>
    </dgm:pt>
    <dgm:pt modelId="{1C4AEF5E-DE4C-4DEA-B437-C7654BA8671D}">
      <dgm:prSet custT="1"/>
      <dgm:spPr/>
      <dgm:t>
        <a:bodyPr/>
        <a:lstStyle/>
        <a:p>
          <a:r>
            <a:rPr lang="it-IT" sz="1400" dirty="0"/>
            <a:t>Valore del Mercato: $893 miliardi nel 2022, previsto $1.243 miliardi entro il 2028.</a:t>
          </a:r>
          <a:endParaRPr lang="en-US" sz="1400" dirty="0"/>
        </a:p>
      </dgm:t>
    </dgm:pt>
    <dgm:pt modelId="{5289413A-E9B8-4576-B375-781E0A864D62}" type="parTrans" cxnId="{951A0F06-E927-418F-8E06-33146C346489}">
      <dgm:prSet/>
      <dgm:spPr/>
      <dgm:t>
        <a:bodyPr/>
        <a:lstStyle/>
        <a:p>
          <a:endParaRPr lang="en-US"/>
        </a:p>
      </dgm:t>
    </dgm:pt>
    <dgm:pt modelId="{D7912537-DD16-4522-B4A9-DA0A7BC6E1EC}" type="sibTrans" cxnId="{951A0F06-E927-418F-8E06-33146C346489}">
      <dgm:prSet/>
      <dgm:spPr/>
      <dgm:t>
        <a:bodyPr/>
        <a:lstStyle/>
        <a:p>
          <a:endParaRPr lang="en-US"/>
        </a:p>
      </dgm:t>
    </dgm:pt>
    <dgm:pt modelId="{033FF96A-5F4B-4C7E-AB76-FE55E46F7B96}">
      <dgm:prSet custT="1"/>
      <dgm:spPr/>
      <dgm:t>
        <a:bodyPr/>
        <a:lstStyle/>
        <a:p>
          <a:r>
            <a:rPr lang="it-IT" sz="1400" dirty="0"/>
            <a:t>Esportazioni: $68 miliardi nel 2022, rispetto a $39 miliardi nel 2015.</a:t>
          </a:r>
          <a:endParaRPr lang="en-US" sz="1400" dirty="0"/>
        </a:p>
      </dgm:t>
    </dgm:pt>
    <dgm:pt modelId="{360D93B0-977B-40D0-A946-174CAB610CA5}" type="parTrans" cxnId="{E6BCE466-2F20-4341-8A0A-7C0E7FA77401}">
      <dgm:prSet/>
      <dgm:spPr/>
      <dgm:t>
        <a:bodyPr/>
        <a:lstStyle/>
        <a:p>
          <a:endParaRPr lang="en-US"/>
        </a:p>
      </dgm:t>
    </dgm:pt>
    <dgm:pt modelId="{7A20853C-38DF-47B7-8AE1-C57E6CA0E693}" type="sibTrans" cxnId="{E6BCE466-2F20-4341-8A0A-7C0E7FA77401}">
      <dgm:prSet/>
      <dgm:spPr/>
      <dgm:t>
        <a:bodyPr/>
        <a:lstStyle/>
        <a:p>
          <a:endParaRPr lang="en-US"/>
        </a:p>
      </dgm:t>
    </dgm:pt>
    <dgm:pt modelId="{BE9E83A5-28F2-4972-8C82-8854401470AD}">
      <dgm:prSet/>
      <dgm:spPr/>
      <dgm:t>
        <a:bodyPr/>
        <a:lstStyle/>
        <a:p>
          <a:r>
            <a:rPr lang="it-IT"/>
            <a:t>Il mercato della catena del freddo:</a:t>
          </a:r>
          <a:endParaRPr lang="en-US"/>
        </a:p>
      </dgm:t>
    </dgm:pt>
    <dgm:pt modelId="{7FB1D3FA-6F02-4652-A53C-DEFF74E09BD7}" type="parTrans" cxnId="{F8D17A00-250F-4BCC-B2C1-2D900B57CAF5}">
      <dgm:prSet/>
      <dgm:spPr/>
      <dgm:t>
        <a:bodyPr/>
        <a:lstStyle/>
        <a:p>
          <a:endParaRPr lang="en-US"/>
        </a:p>
      </dgm:t>
    </dgm:pt>
    <dgm:pt modelId="{1CCB8669-9E23-4338-AA2E-4F0504CBAAA7}" type="sibTrans" cxnId="{F8D17A00-250F-4BCC-B2C1-2D900B57CAF5}">
      <dgm:prSet/>
      <dgm:spPr/>
      <dgm:t>
        <a:bodyPr/>
        <a:lstStyle/>
        <a:p>
          <a:endParaRPr lang="en-US"/>
        </a:p>
      </dgm:t>
    </dgm:pt>
    <dgm:pt modelId="{C3986A6A-5016-4113-A9C5-B3CFE0422D03}">
      <dgm:prSet/>
      <dgm:spPr/>
      <dgm:t>
        <a:bodyPr/>
        <a:lstStyle/>
        <a:p>
          <a:r>
            <a:rPr lang="it-IT"/>
            <a:t>Valore: $233,8 miliardi nel 2020, previsto $340,3 miliardi entro il 2025 (CAGR 7,8%).</a:t>
          </a:r>
          <a:endParaRPr lang="en-US"/>
        </a:p>
      </dgm:t>
    </dgm:pt>
    <dgm:pt modelId="{0FA1430D-1EB1-4572-9590-91DC99CD812E}" type="parTrans" cxnId="{63994017-5A6E-412D-8D02-5DD85B0C30DB}">
      <dgm:prSet/>
      <dgm:spPr/>
      <dgm:t>
        <a:bodyPr/>
        <a:lstStyle/>
        <a:p>
          <a:endParaRPr lang="en-US"/>
        </a:p>
      </dgm:t>
    </dgm:pt>
    <dgm:pt modelId="{4ABF9D0D-500D-4B3A-A5AB-A7D35BAB564D}" type="sibTrans" cxnId="{63994017-5A6E-412D-8D02-5DD85B0C30DB}">
      <dgm:prSet/>
      <dgm:spPr/>
      <dgm:t>
        <a:bodyPr/>
        <a:lstStyle/>
        <a:p>
          <a:endParaRPr lang="en-US"/>
        </a:p>
      </dgm:t>
    </dgm:pt>
    <dgm:pt modelId="{F6EACB36-1C52-44B1-992C-8EE54CDB9D27}">
      <dgm:prSet/>
      <dgm:spPr/>
      <dgm:t>
        <a:bodyPr/>
        <a:lstStyle/>
        <a:p>
          <a:r>
            <a:rPr lang="it-IT"/>
            <a:t>Problema Globale: 30-40% del cibo prodotto viene perso o sprecato (FAO).</a:t>
          </a:r>
          <a:endParaRPr lang="en-US"/>
        </a:p>
      </dgm:t>
    </dgm:pt>
    <dgm:pt modelId="{B7E3B44B-5181-4DBB-88FC-B257C20AAB92}" type="parTrans" cxnId="{C2152AE1-C143-4562-AA4F-13CF86E2282B}">
      <dgm:prSet/>
      <dgm:spPr/>
      <dgm:t>
        <a:bodyPr/>
        <a:lstStyle/>
        <a:p>
          <a:endParaRPr lang="en-US"/>
        </a:p>
      </dgm:t>
    </dgm:pt>
    <dgm:pt modelId="{1D68911C-A13A-4643-B416-F140472EDB06}" type="sibTrans" cxnId="{C2152AE1-C143-4562-AA4F-13CF86E2282B}">
      <dgm:prSet/>
      <dgm:spPr/>
      <dgm:t>
        <a:bodyPr/>
        <a:lstStyle/>
        <a:p>
          <a:endParaRPr lang="en-US"/>
        </a:p>
      </dgm:t>
    </dgm:pt>
    <dgm:pt modelId="{789B6F05-AC4C-469A-8880-9AB02419779C}">
      <dgm:prSet/>
      <dgm:spPr/>
      <dgm:t>
        <a:bodyPr/>
        <a:lstStyle/>
        <a:p>
          <a:r>
            <a:rPr lang="it-IT"/>
            <a:t>Soluzione: Una gestione efficace della catena del freddo riduce le perdite, contribuendo alla sicurezza alimentare e alla sostenibilità ambientale.</a:t>
          </a:r>
          <a:endParaRPr lang="en-US"/>
        </a:p>
      </dgm:t>
    </dgm:pt>
    <dgm:pt modelId="{723F4D3A-822F-4648-8E5F-60290CD73A05}" type="parTrans" cxnId="{F3444542-9890-49BF-8C04-9FF88EF2AF60}">
      <dgm:prSet/>
      <dgm:spPr/>
      <dgm:t>
        <a:bodyPr/>
        <a:lstStyle/>
        <a:p>
          <a:endParaRPr lang="en-US"/>
        </a:p>
      </dgm:t>
    </dgm:pt>
    <dgm:pt modelId="{CA4458B4-5E44-4DA3-BAE7-74715BA4FE2B}" type="sibTrans" cxnId="{F3444542-9890-49BF-8C04-9FF88EF2AF60}">
      <dgm:prSet/>
      <dgm:spPr/>
      <dgm:t>
        <a:bodyPr/>
        <a:lstStyle/>
        <a:p>
          <a:endParaRPr lang="en-US"/>
        </a:p>
      </dgm:t>
    </dgm:pt>
    <dgm:pt modelId="{70F523DB-986A-6541-8ADC-739938A979D5}" type="pres">
      <dgm:prSet presAssocID="{C2C8CA90-FEB3-4B08-B577-16A5F2861C6C}" presName="outerComposite" presStyleCnt="0">
        <dgm:presLayoutVars>
          <dgm:chMax val="5"/>
          <dgm:dir/>
          <dgm:resizeHandles val="exact"/>
        </dgm:presLayoutVars>
      </dgm:prSet>
      <dgm:spPr/>
    </dgm:pt>
    <dgm:pt modelId="{3FA77260-F5F2-E943-B59E-A0AF7964A0BE}" type="pres">
      <dgm:prSet presAssocID="{C2C8CA90-FEB3-4B08-B577-16A5F2861C6C}" presName="dummyMaxCanvas" presStyleCnt="0">
        <dgm:presLayoutVars/>
      </dgm:prSet>
      <dgm:spPr/>
    </dgm:pt>
    <dgm:pt modelId="{7445DF79-1BB7-8F4C-A553-B1B6277CB97A}" type="pres">
      <dgm:prSet presAssocID="{C2C8CA90-FEB3-4B08-B577-16A5F2861C6C}" presName="FiveNodes_1" presStyleLbl="node1" presStyleIdx="0" presStyleCnt="5" custLinFactNeighborX="2" custLinFactNeighborY="-4185">
        <dgm:presLayoutVars>
          <dgm:bulletEnabled val="1"/>
        </dgm:presLayoutVars>
      </dgm:prSet>
      <dgm:spPr/>
    </dgm:pt>
    <dgm:pt modelId="{00A4439F-CB8C-AC4C-BB66-1B2C6625FD37}" type="pres">
      <dgm:prSet presAssocID="{C2C8CA90-FEB3-4B08-B577-16A5F2861C6C}" presName="FiveNodes_2" presStyleLbl="node1" presStyleIdx="1" presStyleCnt="5">
        <dgm:presLayoutVars>
          <dgm:bulletEnabled val="1"/>
        </dgm:presLayoutVars>
      </dgm:prSet>
      <dgm:spPr/>
    </dgm:pt>
    <dgm:pt modelId="{21E1CC7A-6CC2-5A42-BBEC-72FE48DC899C}" type="pres">
      <dgm:prSet presAssocID="{C2C8CA90-FEB3-4B08-B577-16A5F2861C6C}" presName="FiveNodes_3" presStyleLbl="node1" presStyleIdx="2" presStyleCnt="5">
        <dgm:presLayoutVars>
          <dgm:bulletEnabled val="1"/>
        </dgm:presLayoutVars>
      </dgm:prSet>
      <dgm:spPr/>
    </dgm:pt>
    <dgm:pt modelId="{7977B5D9-D857-DD45-A0FA-8A638B5AB79F}" type="pres">
      <dgm:prSet presAssocID="{C2C8CA90-FEB3-4B08-B577-16A5F2861C6C}" presName="FiveNodes_4" presStyleLbl="node1" presStyleIdx="3" presStyleCnt="5">
        <dgm:presLayoutVars>
          <dgm:bulletEnabled val="1"/>
        </dgm:presLayoutVars>
      </dgm:prSet>
      <dgm:spPr/>
    </dgm:pt>
    <dgm:pt modelId="{5DF02020-FBB3-6C40-AA3C-13C07E111F30}" type="pres">
      <dgm:prSet presAssocID="{C2C8CA90-FEB3-4B08-B577-16A5F2861C6C}" presName="FiveNodes_5" presStyleLbl="node1" presStyleIdx="4" presStyleCnt="5">
        <dgm:presLayoutVars>
          <dgm:bulletEnabled val="1"/>
        </dgm:presLayoutVars>
      </dgm:prSet>
      <dgm:spPr/>
    </dgm:pt>
    <dgm:pt modelId="{0E2687BD-C9EC-4442-9EC2-295AB7D04C7B}" type="pres">
      <dgm:prSet presAssocID="{C2C8CA90-FEB3-4B08-B577-16A5F2861C6C}" presName="FiveConn_1-2" presStyleLbl="fgAccFollowNode1" presStyleIdx="0" presStyleCnt="4">
        <dgm:presLayoutVars>
          <dgm:bulletEnabled val="1"/>
        </dgm:presLayoutVars>
      </dgm:prSet>
      <dgm:spPr/>
    </dgm:pt>
    <dgm:pt modelId="{4670F21A-5315-D940-8B7F-70C7E566D98F}" type="pres">
      <dgm:prSet presAssocID="{C2C8CA90-FEB3-4B08-B577-16A5F2861C6C}" presName="FiveConn_2-3" presStyleLbl="fgAccFollowNode1" presStyleIdx="1" presStyleCnt="4">
        <dgm:presLayoutVars>
          <dgm:bulletEnabled val="1"/>
        </dgm:presLayoutVars>
      </dgm:prSet>
      <dgm:spPr/>
    </dgm:pt>
    <dgm:pt modelId="{01FEB2AF-4098-4647-9C7A-2F8CEFDE31DB}" type="pres">
      <dgm:prSet presAssocID="{C2C8CA90-FEB3-4B08-B577-16A5F2861C6C}" presName="FiveConn_3-4" presStyleLbl="fgAccFollowNode1" presStyleIdx="2" presStyleCnt="4">
        <dgm:presLayoutVars>
          <dgm:bulletEnabled val="1"/>
        </dgm:presLayoutVars>
      </dgm:prSet>
      <dgm:spPr/>
    </dgm:pt>
    <dgm:pt modelId="{0B9E3563-1980-434D-9BB9-AA97AE44EF23}" type="pres">
      <dgm:prSet presAssocID="{C2C8CA90-FEB3-4B08-B577-16A5F2861C6C}" presName="FiveConn_4-5" presStyleLbl="fgAccFollowNode1" presStyleIdx="3" presStyleCnt="4">
        <dgm:presLayoutVars>
          <dgm:bulletEnabled val="1"/>
        </dgm:presLayoutVars>
      </dgm:prSet>
      <dgm:spPr/>
    </dgm:pt>
    <dgm:pt modelId="{7A90D76A-DC33-5041-8696-97EDE70DBB7E}" type="pres">
      <dgm:prSet presAssocID="{C2C8CA90-FEB3-4B08-B577-16A5F2861C6C}" presName="FiveNodes_1_text" presStyleLbl="node1" presStyleIdx="4" presStyleCnt="5">
        <dgm:presLayoutVars>
          <dgm:bulletEnabled val="1"/>
        </dgm:presLayoutVars>
      </dgm:prSet>
      <dgm:spPr/>
    </dgm:pt>
    <dgm:pt modelId="{8757D778-54E1-4246-847B-9F6C4D66F6F9}" type="pres">
      <dgm:prSet presAssocID="{C2C8CA90-FEB3-4B08-B577-16A5F2861C6C}" presName="FiveNodes_2_text" presStyleLbl="node1" presStyleIdx="4" presStyleCnt="5">
        <dgm:presLayoutVars>
          <dgm:bulletEnabled val="1"/>
        </dgm:presLayoutVars>
      </dgm:prSet>
      <dgm:spPr/>
    </dgm:pt>
    <dgm:pt modelId="{6A046E9B-107F-2246-A101-D00B7AF0FD2F}" type="pres">
      <dgm:prSet presAssocID="{C2C8CA90-FEB3-4B08-B577-16A5F2861C6C}" presName="FiveNodes_3_text" presStyleLbl="node1" presStyleIdx="4" presStyleCnt="5">
        <dgm:presLayoutVars>
          <dgm:bulletEnabled val="1"/>
        </dgm:presLayoutVars>
      </dgm:prSet>
      <dgm:spPr/>
    </dgm:pt>
    <dgm:pt modelId="{24C8E1BF-303D-FD4E-9FEC-8D1D2D179B1F}" type="pres">
      <dgm:prSet presAssocID="{C2C8CA90-FEB3-4B08-B577-16A5F2861C6C}" presName="FiveNodes_4_text" presStyleLbl="node1" presStyleIdx="4" presStyleCnt="5">
        <dgm:presLayoutVars>
          <dgm:bulletEnabled val="1"/>
        </dgm:presLayoutVars>
      </dgm:prSet>
      <dgm:spPr/>
    </dgm:pt>
    <dgm:pt modelId="{19A1F7F6-4AA9-BC45-BDE1-7DCA4B5E54C2}" type="pres">
      <dgm:prSet presAssocID="{C2C8CA90-FEB3-4B08-B577-16A5F2861C6C}" presName="FiveNodes_5_text" presStyleLbl="node1" presStyleIdx="4" presStyleCnt="5">
        <dgm:presLayoutVars>
          <dgm:bulletEnabled val="1"/>
        </dgm:presLayoutVars>
      </dgm:prSet>
      <dgm:spPr/>
    </dgm:pt>
  </dgm:ptLst>
  <dgm:cxnLst>
    <dgm:cxn modelId="{F8D17A00-250F-4BCC-B2C1-2D900B57CAF5}" srcId="{C2C8CA90-FEB3-4B08-B577-16A5F2861C6C}" destId="{BE9E83A5-28F2-4972-8C82-8854401470AD}" srcOrd="1" destOrd="0" parTransId="{7FB1D3FA-6F02-4652-A53C-DEFF74E09BD7}" sibTransId="{1CCB8669-9E23-4338-AA2E-4F0504CBAAA7}"/>
    <dgm:cxn modelId="{EC3C5E05-9985-5C4C-B9CB-ED11484D8804}" type="presOf" srcId="{BE9E83A5-28F2-4972-8C82-8854401470AD}" destId="{8757D778-54E1-4246-847B-9F6C4D66F6F9}" srcOrd="1" destOrd="0" presId="urn:microsoft.com/office/officeart/2005/8/layout/vProcess5"/>
    <dgm:cxn modelId="{951A0F06-E927-418F-8E06-33146C346489}" srcId="{51229BAA-2A8C-4E9B-9F08-93C9344938FE}" destId="{1C4AEF5E-DE4C-4DEA-B437-C7654BA8671D}" srcOrd="0" destOrd="0" parTransId="{5289413A-E9B8-4576-B375-781E0A864D62}" sibTransId="{D7912537-DD16-4522-B4A9-DA0A7BC6E1EC}"/>
    <dgm:cxn modelId="{D8AC1E0A-0E43-1A48-A048-F7774E1E74FB}" type="presOf" srcId="{C3986A6A-5016-4113-A9C5-B3CFE0422D03}" destId="{21E1CC7A-6CC2-5A42-BBEC-72FE48DC899C}" srcOrd="0" destOrd="0" presId="urn:microsoft.com/office/officeart/2005/8/layout/vProcess5"/>
    <dgm:cxn modelId="{E7FAFF0B-1D72-6B42-83F6-1C784F6CA969}" type="presOf" srcId="{BE9E83A5-28F2-4972-8C82-8854401470AD}" destId="{00A4439F-CB8C-AC4C-BB66-1B2C6625FD37}" srcOrd="0" destOrd="0" presId="urn:microsoft.com/office/officeart/2005/8/layout/vProcess5"/>
    <dgm:cxn modelId="{9197A114-DCB1-0640-9EAD-AD1735F496BB}" type="presOf" srcId="{789B6F05-AC4C-469A-8880-9AB02419779C}" destId="{19A1F7F6-4AA9-BC45-BDE1-7DCA4B5E54C2}" srcOrd="1" destOrd="0" presId="urn:microsoft.com/office/officeart/2005/8/layout/vProcess5"/>
    <dgm:cxn modelId="{63994017-5A6E-412D-8D02-5DD85B0C30DB}" srcId="{C2C8CA90-FEB3-4B08-B577-16A5F2861C6C}" destId="{C3986A6A-5016-4113-A9C5-B3CFE0422D03}" srcOrd="2" destOrd="0" parTransId="{0FA1430D-1EB1-4572-9590-91DC99CD812E}" sibTransId="{4ABF9D0D-500D-4B3A-A5AB-A7D35BAB564D}"/>
    <dgm:cxn modelId="{FF04D51E-BD34-EB4E-A63E-10672F7FDDFB}" type="presOf" srcId="{1C4AEF5E-DE4C-4DEA-B437-C7654BA8671D}" destId="{7445DF79-1BB7-8F4C-A553-B1B6277CB97A}" srcOrd="0" destOrd="1" presId="urn:microsoft.com/office/officeart/2005/8/layout/vProcess5"/>
    <dgm:cxn modelId="{21AD7925-3C3D-3A48-9453-277EA4140DE4}" type="presOf" srcId="{51229BAA-2A8C-4E9B-9F08-93C9344938FE}" destId="{7445DF79-1BB7-8F4C-A553-B1B6277CB97A}" srcOrd="0" destOrd="0" presId="urn:microsoft.com/office/officeart/2005/8/layout/vProcess5"/>
    <dgm:cxn modelId="{BEBF4539-2910-5648-8361-960FC3C07C69}" type="presOf" srcId="{033FF96A-5F4B-4C7E-AB76-FE55E46F7B96}" destId="{7A90D76A-DC33-5041-8696-97EDE70DBB7E}" srcOrd="1" destOrd="2" presId="urn:microsoft.com/office/officeart/2005/8/layout/vProcess5"/>
    <dgm:cxn modelId="{44D2F23C-0B11-6D40-87C7-1711C4E28DD2}" type="presOf" srcId="{4ABF9D0D-500D-4B3A-A5AB-A7D35BAB564D}" destId="{01FEB2AF-4098-4647-9C7A-2F8CEFDE31DB}" srcOrd="0" destOrd="0" presId="urn:microsoft.com/office/officeart/2005/8/layout/vProcess5"/>
    <dgm:cxn modelId="{F3444542-9890-49BF-8C04-9FF88EF2AF60}" srcId="{C2C8CA90-FEB3-4B08-B577-16A5F2861C6C}" destId="{789B6F05-AC4C-469A-8880-9AB02419779C}" srcOrd="4" destOrd="0" parTransId="{723F4D3A-822F-4648-8E5F-60290CD73A05}" sibTransId="{CA4458B4-5E44-4DA3-BAE7-74715BA4FE2B}"/>
    <dgm:cxn modelId="{C742624F-1D93-944D-94D1-6E8742E16A9E}" type="presOf" srcId="{F6EACB36-1C52-44B1-992C-8EE54CDB9D27}" destId="{24C8E1BF-303D-FD4E-9FEC-8D1D2D179B1F}" srcOrd="1" destOrd="0" presId="urn:microsoft.com/office/officeart/2005/8/layout/vProcess5"/>
    <dgm:cxn modelId="{E6BCE466-2F20-4341-8A0A-7C0E7FA77401}" srcId="{51229BAA-2A8C-4E9B-9F08-93C9344938FE}" destId="{033FF96A-5F4B-4C7E-AB76-FE55E46F7B96}" srcOrd="1" destOrd="0" parTransId="{360D93B0-977B-40D0-A946-174CAB610CA5}" sibTransId="{7A20853C-38DF-47B7-8AE1-C57E6CA0E693}"/>
    <dgm:cxn modelId="{84C72C6A-80FF-3648-B070-D7464BA69002}" type="presOf" srcId="{8F9D9CCA-6AD6-4CB3-95E8-1AABDD726A44}" destId="{0E2687BD-C9EC-4442-9EC2-295AB7D04C7B}" srcOrd="0" destOrd="0" presId="urn:microsoft.com/office/officeart/2005/8/layout/vProcess5"/>
    <dgm:cxn modelId="{7A0C8B6C-9A0B-804C-896E-364D9C945B24}" type="presOf" srcId="{1C4AEF5E-DE4C-4DEA-B437-C7654BA8671D}" destId="{7A90D76A-DC33-5041-8696-97EDE70DBB7E}" srcOrd="1" destOrd="1" presId="urn:microsoft.com/office/officeart/2005/8/layout/vProcess5"/>
    <dgm:cxn modelId="{1E0F407C-C6E9-984D-B96D-6151EDEAE3A9}" type="presOf" srcId="{F6EACB36-1C52-44B1-992C-8EE54CDB9D27}" destId="{7977B5D9-D857-DD45-A0FA-8A638B5AB79F}" srcOrd="0" destOrd="0" presId="urn:microsoft.com/office/officeart/2005/8/layout/vProcess5"/>
    <dgm:cxn modelId="{F876E785-2A40-1542-833C-EFF72DADA824}" type="presOf" srcId="{C2C8CA90-FEB3-4B08-B577-16A5F2861C6C}" destId="{70F523DB-986A-6541-8ADC-739938A979D5}" srcOrd="0" destOrd="0" presId="urn:microsoft.com/office/officeart/2005/8/layout/vProcess5"/>
    <dgm:cxn modelId="{D7ABAA94-0AB7-E245-B870-85E9730863E2}" type="presOf" srcId="{1CCB8669-9E23-4338-AA2E-4F0504CBAAA7}" destId="{4670F21A-5315-D940-8B7F-70C7E566D98F}" srcOrd="0" destOrd="0" presId="urn:microsoft.com/office/officeart/2005/8/layout/vProcess5"/>
    <dgm:cxn modelId="{067CF5A9-824A-6348-8E19-2252B02D0433}" type="presOf" srcId="{C3986A6A-5016-4113-A9C5-B3CFE0422D03}" destId="{6A046E9B-107F-2246-A101-D00B7AF0FD2F}" srcOrd="1" destOrd="0" presId="urn:microsoft.com/office/officeart/2005/8/layout/vProcess5"/>
    <dgm:cxn modelId="{5FA9E2C0-3A8D-A84B-B21D-653E421D8813}" type="presOf" srcId="{033FF96A-5F4B-4C7E-AB76-FE55E46F7B96}" destId="{7445DF79-1BB7-8F4C-A553-B1B6277CB97A}" srcOrd="0" destOrd="2" presId="urn:microsoft.com/office/officeart/2005/8/layout/vProcess5"/>
    <dgm:cxn modelId="{3209A5C2-F0DE-4706-A1EA-C75EC7B38156}" srcId="{C2C8CA90-FEB3-4B08-B577-16A5F2861C6C}" destId="{51229BAA-2A8C-4E9B-9F08-93C9344938FE}" srcOrd="0" destOrd="0" parTransId="{50627DE6-6688-4CF5-B080-60A6662BF220}" sibTransId="{8F9D9CCA-6AD6-4CB3-95E8-1AABDD726A44}"/>
    <dgm:cxn modelId="{0599CAD5-4D61-2147-B440-0E315F0197CD}" type="presOf" srcId="{1D68911C-A13A-4643-B416-F140472EDB06}" destId="{0B9E3563-1980-434D-9BB9-AA97AE44EF23}" srcOrd="0" destOrd="0" presId="urn:microsoft.com/office/officeart/2005/8/layout/vProcess5"/>
    <dgm:cxn modelId="{C90A53DA-6ACB-8646-AB98-FF81F2F642C9}" type="presOf" srcId="{51229BAA-2A8C-4E9B-9F08-93C9344938FE}" destId="{7A90D76A-DC33-5041-8696-97EDE70DBB7E}" srcOrd="1" destOrd="0" presId="urn:microsoft.com/office/officeart/2005/8/layout/vProcess5"/>
    <dgm:cxn modelId="{C2152AE1-C143-4562-AA4F-13CF86E2282B}" srcId="{C2C8CA90-FEB3-4B08-B577-16A5F2861C6C}" destId="{F6EACB36-1C52-44B1-992C-8EE54CDB9D27}" srcOrd="3" destOrd="0" parTransId="{B7E3B44B-5181-4DBB-88FC-B257C20AAB92}" sibTransId="{1D68911C-A13A-4643-B416-F140472EDB06}"/>
    <dgm:cxn modelId="{66F2CAE4-6051-1247-B8EB-DB9861C22BD1}" type="presOf" srcId="{789B6F05-AC4C-469A-8880-9AB02419779C}" destId="{5DF02020-FBB3-6C40-AA3C-13C07E111F30}" srcOrd="0" destOrd="0" presId="urn:microsoft.com/office/officeart/2005/8/layout/vProcess5"/>
    <dgm:cxn modelId="{03B53264-D6FC-E443-A0FF-69F1C13CEF02}" type="presParOf" srcId="{70F523DB-986A-6541-8ADC-739938A979D5}" destId="{3FA77260-F5F2-E943-B59E-A0AF7964A0BE}" srcOrd="0" destOrd="0" presId="urn:microsoft.com/office/officeart/2005/8/layout/vProcess5"/>
    <dgm:cxn modelId="{2E284FE1-52E8-F24E-8205-8D35E90A3AB8}" type="presParOf" srcId="{70F523DB-986A-6541-8ADC-739938A979D5}" destId="{7445DF79-1BB7-8F4C-A553-B1B6277CB97A}" srcOrd="1" destOrd="0" presId="urn:microsoft.com/office/officeart/2005/8/layout/vProcess5"/>
    <dgm:cxn modelId="{49DE0958-CDC1-E64E-8C77-CA0EEFD61031}" type="presParOf" srcId="{70F523DB-986A-6541-8ADC-739938A979D5}" destId="{00A4439F-CB8C-AC4C-BB66-1B2C6625FD37}" srcOrd="2" destOrd="0" presId="urn:microsoft.com/office/officeart/2005/8/layout/vProcess5"/>
    <dgm:cxn modelId="{FC1B31AC-9291-6241-8EC1-5AE4BF4D5D3B}" type="presParOf" srcId="{70F523DB-986A-6541-8ADC-739938A979D5}" destId="{21E1CC7A-6CC2-5A42-BBEC-72FE48DC899C}" srcOrd="3" destOrd="0" presId="urn:microsoft.com/office/officeart/2005/8/layout/vProcess5"/>
    <dgm:cxn modelId="{4FBB865A-29A5-3A4A-9864-537A92075F17}" type="presParOf" srcId="{70F523DB-986A-6541-8ADC-739938A979D5}" destId="{7977B5D9-D857-DD45-A0FA-8A638B5AB79F}" srcOrd="4" destOrd="0" presId="urn:microsoft.com/office/officeart/2005/8/layout/vProcess5"/>
    <dgm:cxn modelId="{C44113D4-8F0D-D74A-AC7B-284A75B3B930}" type="presParOf" srcId="{70F523DB-986A-6541-8ADC-739938A979D5}" destId="{5DF02020-FBB3-6C40-AA3C-13C07E111F30}" srcOrd="5" destOrd="0" presId="urn:microsoft.com/office/officeart/2005/8/layout/vProcess5"/>
    <dgm:cxn modelId="{53D572AE-D82F-4A45-8DB2-4EB55E61745E}" type="presParOf" srcId="{70F523DB-986A-6541-8ADC-739938A979D5}" destId="{0E2687BD-C9EC-4442-9EC2-295AB7D04C7B}" srcOrd="6" destOrd="0" presId="urn:microsoft.com/office/officeart/2005/8/layout/vProcess5"/>
    <dgm:cxn modelId="{437AF0AE-2AEF-5448-A561-FE9C0E719EE7}" type="presParOf" srcId="{70F523DB-986A-6541-8ADC-739938A979D5}" destId="{4670F21A-5315-D940-8B7F-70C7E566D98F}" srcOrd="7" destOrd="0" presId="urn:microsoft.com/office/officeart/2005/8/layout/vProcess5"/>
    <dgm:cxn modelId="{F050B445-CB79-C142-9FE8-D118AA973507}" type="presParOf" srcId="{70F523DB-986A-6541-8ADC-739938A979D5}" destId="{01FEB2AF-4098-4647-9C7A-2F8CEFDE31DB}" srcOrd="8" destOrd="0" presId="urn:microsoft.com/office/officeart/2005/8/layout/vProcess5"/>
    <dgm:cxn modelId="{163D5C1C-AE76-B141-BE41-8B034C5E5A64}" type="presParOf" srcId="{70F523DB-986A-6541-8ADC-739938A979D5}" destId="{0B9E3563-1980-434D-9BB9-AA97AE44EF23}" srcOrd="9" destOrd="0" presId="urn:microsoft.com/office/officeart/2005/8/layout/vProcess5"/>
    <dgm:cxn modelId="{F6854C80-D9ED-6844-9A31-E3307E90CF1E}" type="presParOf" srcId="{70F523DB-986A-6541-8ADC-739938A979D5}" destId="{7A90D76A-DC33-5041-8696-97EDE70DBB7E}" srcOrd="10" destOrd="0" presId="urn:microsoft.com/office/officeart/2005/8/layout/vProcess5"/>
    <dgm:cxn modelId="{D994EBA3-5F8E-294E-A87B-6A8ECD4B607E}" type="presParOf" srcId="{70F523DB-986A-6541-8ADC-739938A979D5}" destId="{8757D778-54E1-4246-847B-9F6C4D66F6F9}" srcOrd="11" destOrd="0" presId="urn:microsoft.com/office/officeart/2005/8/layout/vProcess5"/>
    <dgm:cxn modelId="{02AF33A8-ABB2-9F46-8610-F7E17E6BDBD6}" type="presParOf" srcId="{70F523DB-986A-6541-8ADC-739938A979D5}" destId="{6A046E9B-107F-2246-A101-D00B7AF0FD2F}" srcOrd="12" destOrd="0" presId="urn:microsoft.com/office/officeart/2005/8/layout/vProcess5"/>
    <dgm:cxn modelId="{73FD2E29-03A6-6D4E-AD55-A7A3E53A50B4}" type="presParOf" srcId="{70F523DB-986A-6541-8ADC-739938A979D5}" destId="{24C8E1BF-303D-FD4E-9FEC-8D1D2D179B1F}" srcOrd="13" destOrd="0" presId="urn:microsoft.com/office/officeart/2005/8/layout/vProcess5"/>
    <dgm:cxn modelId="{78DDB7D3-7DC1-8642-980F-D94D3B5BF302}" type="presParOf" srcId="{70F523DB-986A-6541-8ADC-739938A979D5}" destId="{19A1F7F6-4AA9-BC45-BDE1-7DCA4B5E54C2}"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45DF79-1BB7-8F4C-A553-B1B6277CB97A}">
      <dsp:nvSpPr>
        <dsp:cNvPr id="0" name=""/>
        <dsp:cNvSpPr/>
      </dsp:nvSpPr>
      <dsp:spPr>
        <a:xfrm>
          <a:off x="169" y="0"/>
          <a:ext cx="8493061" cy="856210"/>
        </a:xfrm>
        <a:prstGeom prst="roundRect">
          <a:avLst>
            <a:gd name="adj" fmla="val 10000"/>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it-IT" sz="1600" kern="1200"/>
            <a:t>L'industria lattiero-casearia ha un ruolo critico nell'economia globale:</a:t>
          </a:r>
          <a:endParaRPr lang="en-US" sz="1600" kern="1200"/>
        </a:p>
        <a:p>
          <a:pPr marL="114300" lvl="1" indent="-114300" algn="l" defTabSz="622300">
            <a:lnSpc>
              <a:spcPct val="90000"/>
            </a:lnSpc>
            <a:spcBef>
              <a:spcPct val="0"/>
            </a:spcBef>
            <a:spcAft>
              <a:spcPct val="15000"/>
            </a:spcAft>
            <a:buChar char="•"/>
          </a:pPr>
          <a:r>
            <a:rPr lang="it-IT" sz="1400" kern="1200" dirty="0"/>
            <a:t>Valore del Mercato: $893 miliardi nel 2022, previsto $1.243 miliardi entro il 2028.</a:t>
          </a:r>
          <a:endParaRPr lang="en-US" sz="1400" kern="1200" dirty="0"/>
        </a:p>
        <a:p>
          <a:pPr marL="114300" lvl="1" indent="-114300" algn="l" defTabSz="622300">
            <a:lnSpc>
              <a:spcPct val="90000"/>
            </a:lnSpc>
            <a:spcBef>
              <a:spcPct val="0"/>
            </a:spcBef>
            <a:spcAft>
              <a:spcPct val="15000"/>
            </a:spcAft>
            <a:buChar char="•"/>
          </a:pPr>
          <a:r>
            <a:rPr lang="it-IT" sz="1400" kern="1200" dirty="0"/>
            <a:t>Esportazioni: $68 miliardi nel 2022, rispetto a $39 miliardi nel 2015.</a:t>
          </a:r>
          <a:endParaRPr lang="en-US" sz="1400" kern="1200" dirty="0"/>
        </a:p>
      </dsp:txBody>
      <dsp:txXfrm>
        <a:off x="25247" y="25078"/>
        <a:ext cx="7468965" cy="806054"/>
      </dsp:txXfrm>
    </dsp:sp>
    <dsp:sp modelId="{00A4439F-CB8C-AC4C-BB66-1B2C6625FD37}">
      <dsp:nvSpPr>
        <dsp:cNvPr id="0" name=""/>
        <dsp:cNvSpPr/>
      </dsp:nvSpPr>
      <dsp:spPr>
        <a:xfrm>
          <a:off x="634222" y="975129"/>
          <a:ext cx="8493061" cy="856210"/>
        </a:xfrm>
        <a:prstGeom prst="roundRect">
          <a:avLst>
            <a:gd name="adj" fmla="val 10000"/>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it-IT" sz="1900" kern="1200"/>
            <a:t>Il mercato della catena del freddo:</a:t>
          </a:r>
          <a:endParaRPr lang="en-US" sz="1900" kern="1200"/>
        </a:p>
      </dsp:txBody>
      <dsp:txXfrm>
        <a:off x="659300" y="1000207"/>
        <a:ext cx="7252146" cy="806054"/>
      </dsp:txXfrm>
    </dsp:sp>
    <dsp:sp modelId="{21E1CC7A-6CC2-5A42-BBEC-72FE48DC899C}">
      <dsp:nvSpPr>
        <dsp:cNvPr id="0" name=""/>
        <dsp:cNvSpPr/>
      </dsp:nvSpPr>
      <dsp:spPr>
        <a:xfrm>
          <a:off x="1268444" y="1950258"/>
          <a:ext cx="8493061" cy="856210"/>
        </a:xfrm>
        <a:prstGeom prst="roundRect">
          <a:avLst>
            <a:gd name="adj" fmla="val 10000"/>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it-IT" sz="1900" kern="1200"/>
            <a:t>Valore: $233,8 miliardi nel 2020, previsto $340,3 miliardi entro il 2025 (CAGR 7,8%).</a:t>
          </a:r>
          <a:endParaRPr lang="en-US" sz="1900" kern="1200"/>
        </a:p>
      </dsp:txBody>
      <dsp:txXfrm>
        <a:off x="1293522" y="1975336"/>
        <a:ext cx="7252146" cy="806054"/>
      </dsp:txXfrm>
    </dsp:sp>
    <dsp:sp modelId="{7977B5D9-D857-DD45-A0FA-8A638B5AB79F}">
      <dsp:nvSpPr>
        <dsp:cNvPr id="0" name=""/>
        <dsp:cNvSpPr/>
      </dsp:nvSpPr>
      <dsp:spPr>
        <a:xfrm>
          <a:off x="1902666" y="2925387"/>
          <a:ext cx="8493061" cy="856210"/>
        </a:xfrm>
        <a:prstGeom prst="roundRect">
          <a:avLst>
            <a:gd name="adj" fmla="val 10000"/>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it-IT" sz="1900" kern="1200"/>
            <a:t>Problema Globale: 30-40% del cibo prodotto viene perso o sprecato (FAO).</a:t>
          </a:r>
          <a:endParaRPr lang="en-US" sz="1900" kern="1200"/>
        </a:p>
      </dsp:txBody>
      <dsp:txXfrm>
        <a:off x="1927744" y="2950465"/>
        <a:ext cx="7252146" cy="806054"/>
      </dsp:txXfrm>
    </dsp:sp>
    <dsp:sp modelId="{5DF02020-FBB3-6C40-AA3C-13C07E111F30}">
      <dsp:nvSpPr>
        <dsp:cNvPr id="0" name=""/>
        <dsp:cNvSpPr/>
      </dsp:nvSpPr>
      <dsp:spPr>
        <a:xfrm>
          <a:off x="2536888" y="3900516"/>
          <a:ext cx="8493061" cy="856210"/>
        </a:xfrm>
        <a:prstGeom prst="roundRect">
          <a:avLst>
            <a:gd name="adj" fmla="val 10000"/>
          </a:avLst>
        </a:prstGeom>
        <a:solidFill>
          <a:schemeClr val="accent6">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it-IT" sz="1900" kern="1200"/>
            <a:t>Soluzione: Una gestione efficace della catena del freddo riduce le perdite, contribuendo alla sicurezza alimentare e alla sostenibilità ambientale.</a:t>
          </a:r>
          <a:endParaRPr lang="en-US" sz="1900" kern="1200"/>
        </a:p>
      </dsp:txBody>
      <dsp:txXfrm>
        <a:off x="2561966" y="3925594"/>
        <a:ext cx="7252146" cy="806054"/>
      </dsp:txXfrm>
    </dsp:sp>
    <dsp:sp modelId="{0E2687BD-C9EC-4442-9EC2-295AB7D04C7B}">
      <dsp:nvSpPr>
        <dsp:cNvPr id="0" name=""/>
        <dsp:cNvSpPr/>
      </dsp:nvSpPr>
      <dsp:spPr>
        <a:xfrm>
          <a:off x="7936524" y="625509"/>
          <a:ext cx="556537" cy="556537"/>
        </a:xfrm>
        <a:prstGeom prst="downArrow">
          <a:avLst>
            <a:gd name="adj1" fmla="val 55000"/>
            <a:gd name="adj2" fmla="val 45000"/>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8061745" y="625509"/>
        <a:ext cx="306095" cy="418794"/>
      </dsp:txXfrm>
    </dsp:sp>
    <dsp:sp modelId="{4670F21A-5315-D940-8B7F-70C7E566D98F}">
      <dsp:nvSpPr>
        <dsp:cNvPr id="0" name=""/>
        <dsp:cNvSpPr/>
      </dsp:nvSpPr>
      <dsp:spPr>
        <a:xfrm>
          <a:off x="8570746" y="1600638"/>
          <a:ext cx="556537" cy="556537"/>
        </a:xfrm>
        <a:prstGeom prst="downArrow">
          <a:avLst>
            <a:gd name="adj1" fmla="val 55000"/>
            <a:gd name="adj2" fmla="val 45000"/>
          </a:avLst>
        </a:prstGeom>
        <a:solidFill>
          <a:schemeClr val="accent3">
            <a:tint val="40000"/>
            <a:alpha val="90000"/>
            <a:hueOff val="0"/>
            <a:satOff val="0"/>
            <a:lumOff val="0"/>
            <a:alphaOff val="0"/>
          </a:schemeClr>
        </a:solidFill>
        <a:ln w="22225"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8695967" y="1600638"/>
        <a:ext cx="306095" cy="418794"/>
      </dsp:txXfrm>
    </dsp:sp>
    <dsp:sp modelId="{01FEB2AF-4098-4647-9C7A-2F8CEFDE31DB}">
      <dsp:nvSpPr>
        <dsp:cNvPr id="0" name=""/>
        <dsp:cNvSpPr/>
      </dsp:nvSpPr>
      <dsp:spPr>
        <a:xfrm>
          <a:off x="9204968" y="2561497"/>
          <a:ext cx="556537" cy="556537"/>
        </a:xfrm>
        <a:prstGeom prst="downArrow">
          <a:avLst>
            <a:gd name="adj1" fmla="val 55000"/>
            <a:gd name="adj2" fmla="val 45000"/>
          </a:avLst>
        </a:prstGeom>
        <a:solidFill>
          <a:schemeClr val="accent4">
            <a:tint val="40000"/>
            <a:alpha val="90000"/>
            <a:hueOff val="0"/>
            <a:satOff val="0"/>
            <a:lumOff val="0"/>
            <a:alphaOff val="0"/>
          </a:schemeClr>
        </a:solidFill>
        <a:ln w="22225"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9330189" y="2561497"/>
        <a:ext cx="306095" cy="418794"/>
      </dsp:txXfrm>
    </dsp:sp>
    <dsp:sp modelId="{0B9E3563-1980-434D-9BB9-AA97AE44EF23}">
      <dsp:nvSpPr>
        <dsp:cNvPr id="0" name=""/>
        <dsp:cNvSpPr/>
      </dsp:nvSpPr>
      <dsp:spPr>
        <a:xfrm>
          <a:off x="9839190" y="3546139"/>
          <a:ext cx="556537" cy="556537"/>
        </a:xfrm>
        <a:prstGeom prst="downArrow">
          <a:avLst>
            <a:gd name="adj1" fmla="val 55000"/>
            <a:gd name="adj2" fmla="val 45000"/>
          </a:avLst>
        </a:prstGeom>
        <a:solidFill>
          <a:schemeClr val="accent5">
            <a:tint val="40000"/>
            <a:alpha val="90000"/>
            <a:hueOff val="0"/>
            <a:satOff val="0"/>
            <a:lumOff val="0"/>
            <a:alphaOff val="0"/>
          </a:schemeClr>
        </a:solidFill>
        <a:ln w="22225"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9964411" y="3546139"/>
        <a:ext cx="306095" cy="418794"/>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4FCE8A-B711-4C6B-BCC8-2B41ECF1EA89}" type="datetimeFigureOut">
              <a:rPr lang="it-IT" smtClean="0"/>
              <a:t>17/06/24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1C243E-B98B-42C4-9F63-80FFD77DD008}" type="slidenum">
              <a:rPr lang="it-IT" smtClean="0"/>
              <a:t>‹N›</a:t>
            </a:fld>
            <a:endParaRPr lang="it-IT"/>
          </a:p>
        </p:txBody>
      </p:sp>
    </p:spTree>
    <p:extLst>
      <p:ext uri="{BB962C8B-B14F-4D97-AF65-F5344CB8AC3E}">
        <p14:creationId xmlns:p14="http://schemas.microsoft.com/office/powerpoint/2010/main" val="1898301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671C243E-B98B-42C4-9F63-80FFD77DD008}" type="slidenum">
              <a:rPr lang="it-IT" smtClean="0"/>
              <a:t>2</a:t>
            </a:fld>
            <a:endParaRPr lang="it-IT"/>
          </a:p>
        </p:txBody>
      </p:sp>
    </p:spTree>
    <p:extLst>
      <p:ext uri="{BB962C8B-B14F-4D97-AF65-F5344CB8AC3E}">
        <p14:creationId xmlns:p14="http://schemas.microsoft.com/office/powerpoint/2010/main" val="1176399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671C243E-B98B-42C4-9F63-80FFD77DD008}" type="slidenum">
              <a:rPr lang="it-IT" smtClean="0"/>
              <a:t>14</a:t>
            </a:fld>
            <a:endParaRPr lang="it-IT"/>
          </a:p>
        </p:txBody>
      </p:sp>
    </p:spTree>
    <p:extLst>
      <p:ext uri="{BB962C8B-B14F-4D97-AF65-F5344CB8AC3E}">
        <p14:creationId xmlns:p14="http://schemas.microsoft.com/office/powerpoint/2010/main" val="2602283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671C243E-B98B-42C4-9F63-80FFD77DD008}" type="slidenum">
              <a:rPr lang="it-IT" smtClean="0"/>
              <a:t>18</a:t>
            </a:fld>
            <a:endParaRPr lang="it-IT"/>
          </a:p>
        </p:txBody>
      </p:sp>
    </p:spTree>
    <p:extLst>
      <p:ext uri="{BB962C8B-B14F-4D97-AF65-F5344CB8AC3E}">
        <p14:creationId xmlns:p14="http://schemas.microsoft.com/office/powerpoint/2010/main" val="3324845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671C243E-B98B-42C4-9F63-80FFD77DD008}" type="slidenum">
              <a:rPr lang="it-IT" smtClean="0"/>
              <a:t>22</a:t>
            </a:fld>
            <a:endParaRPr lang="it-IT"/>
          </a:p>
        </p:txBody>
      </p:sp>
    </p:spTree>
    <p:extLst>
      <p:ext uri="{BB962C8B-B14F-4D97-AF65-F5344CB8AC3E}">
        <p14:creationId xmlns:p14="http://schemas.microsoft.com/office/powerpoint/2010/main" val="3707157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0738AC23-A1E0-9F4E-B11E-996D64666143}" type="datetimeFigureOut">
              <a:rPr lang="it-IT" smtClean="0"/>
              <a:t>17/06/24</a:t>
            </a:fld>
            <a:endParaRPr lang="it-IT"/>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it-IT"/>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E89AF3E4-5DE4-A443-B4C0-9C088C7E74D5}" type="slidenum">
              <a:rPr lang="it-IT" smtClean="0"/>
              <a:t>‹N›</a:t>
            </a:fld>
            <a:endParaRPr lang="it-IT"/>
          </a:p>
        </p:txBody>
      </p:sp>
    </p:spTree>
    <p:extLst>
      <p:ext uri="{BB962C8B-B14F-4D97-AF65-F5344CB8AC3E}">
        <p14:creationId xmlns:p14="http://schemas.microsoft.com/office/powerpoint/2010/main" val="2988571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0738AC23-A1E0-9F4E-B11E-996D64666143}" type="datetimeFigureOut">
              <a:rPr lang="it-IT" smtClean="0"/>
              <a:t>17/06/24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89AF3E4-5DE4-A443-B4C0-9C088C7E74D5}" type="slidenum">
              <a:rPr lang="it-IT" smtClean="0"/>
              <a:t>‹N›</a:t>
            </a:fld>
            <a:endParaRPr lang="it-IT"/>
          </a:p>
        </p:txBody>
      </p:sp>
    </p:spTree>
    <p:extLst>
      <p:ext uri="{BB962C8B-B14F-4D97-AF65-F5344CB8AC3E}">
        <p14:creationId xmlns:p14="http://schemas.microsoft.com/office/powerpoint/2010/main" val="1930797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0738AC23-A1E0-9F4E-B11E-996D64666143}" type="datetimeFigureOut">
              <a:rPr lang="it-IT" smtClean="0"/>
              <a:t>17/06/24</a:t>
            </a:fld>
            <a:endParaRPr lang="it-IT"/>
          </a:p>
        </p:txBody>
      </p:sp>
      <p:sp>
        <p:nvSpPr>
          <p:cNvPr id="5" name="Footer Placeholder 4"/>
          <p:cNvSpPr>
            <a:spLocks noGrp="1"/>
          </p:cNvSpPr>
          <p:nvPr>
            <p:ph type="ftr" sz="quarter" idx="11"/>
          </p:nvPr>
        </p:nvSpPr>
        <p:spPr>
          <a:xfrm>
            <a:off x="774923" y="5951811"/>
            <a:ext cx="7896279" cy="365125"/>
          </a:xfrm>
        </p:spPr>
        <p:txBody>
          <a:bodyPr/>
          <a:lstStyle/>
          <a:p>
            <a:endParaRPr lang="it-IT"/>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E89AF3E4-5DE4-A443-B4C0-9C088C7E74D5}" type="slidenum">
              <a:rPr lang="it-IT" smtClean="0"/>
              <a:t>‹N›</a:t>
            </a:fld>
            <a:endParaRPr lang="it-IT"/>
          </a:p>
        </p:txBody>
      </p:sp>
    </p:spTree>
    <p:extLst>
      <p:ext uri="{BB962C8B-B14F-4D97-AF65-F5344CB8AC3E}">
        <p14:creationId xmlns:p14="http://schemas.microsoft.com/office/powerpoint/2010/main" val="2656060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it-IT"/>
              <a:t>Fare clic per modificare lo stile del titolo dello schema</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0738AC23-A1E0-9F4E-B11E-996D64666143}" type="datetimeFigureOut">
              <a:rPr lang="it-IT" smtClean="0"/>
              <a:t>17/06/24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a:xfrm>
            <a:off x="10558300" y="5956137"/>
            <a:ext cx="1052508" cy="365125"/>
          </a:xfrm>
        </p:spPr>
        <p:txBody>
          <a:bodyPr/>
          <a:lstStyle/>
          <a:p>
            <a:fld id="{E89AF3E4-5DE4-A443-B4C0-9C088C7E74D5}" type="slidenum">
              <a:rPr lang="it-IT" smtClean="0"/>
              <a:t>‹N›</a:t>
            </a:fld>
            <a:endParaRPr lang="it-IT"/>
          </a:p>
        </p:txBody>
      </p:sp>
    </p:spTree>
    <p:extLst>
      <p:ext uri="{BB962C8B-B14F-4D97-AF65-F5344CB8AC3E}">
        <p14:creationId xmlns:p14="http://schemas.microsoft.com/office/powerpoint/2010/main" val="1648898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0738AC23-A1E0-9F4E-B11E-996D64666143}" type="datetimeFigureOut">
              <a:rPr lang="it-IT" smtClean="0"/>
              <a:t>17/06/24</a:t>
            </a:fld>
            <a:endParaRPr lang="it-IT"/>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it-IT"/>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E89AF3E4-5DE4-A443-B4C0-9C088C7E74D5}" type="slidenum">
              <a:rPr lang="it-IT" smtClean="0"/>
              <a:t>‹N›</a:t>
            </a:fld>
            <a:endParaRPr lang="it-IT"/>
          </a:p>
        </p:txBody>
      </p:sp>
    </p:spTree>
    <p:extLst>
      <p:ext uri="{BB962C8B-B14F-4D97-AF65-F5344CB8AC3E}">
        <p14:creationId xmlns:p14="http://schemas.microsoft.com/office/powerpoint/2010/main" val="1636255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0738AC23-A1E0-9F4E-B11E-996D64666143}" type="datetimeFigureOut">
              <a:rPr lang="it-IT" smtClean="0"/>
              <a:t>17/06/24</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89AF3E4-5DE4-A443-B4C0-9C088C7E74D5}" type="slidenum">
              <a:rPr lang="it-IT" smtClean="0"/>
              <a:t>‹N›</a:t>
            </a:fld>
            <a:endParaRPr lang="it-IT"/>
          </a:p>
        </p:txBody>
      </p:sp>
    </p:spTree>
    <p:extLst>
      <p:ext uri="{BB962C8B-B14F-4D97-AF65-F5344CB8AC3E}">
        <p14:creationId xmlns:p14="http://schemas.microsoft.com/office/powerpoint/2010/main" val="14554591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0738AC23-A1E0-9F4E-B11E-996D64666143}" type="datetimeFigureOut">
              <a:rPr lang="it-IT" smtClean="0"/>
              <a:t>17/06/24</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E89AF3E4-5DE4-A443-B4C0-9C088C7E74D5}" type="slidenum">
              <a:rPr lang="it-IT" smtClean="0"/>
              <a:t>‹N›</a:t>
            </a:fld>
            <a:endParaRPr lang="it-IT"/>
          </a:p>
        </p:txBody>
      </p:sp>
    </p:spTree>
    <p:extLst>
      <p:ext uri="{BB962C8B-B14F-4D97-AF65-F5344CB8AC3E}">
        <p14:creationId xmlns:p14="http://schemas.microsoft.com/office/powerpoint/2010/main" val="2321221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738AC23-A1E0-9F4E-B11E-996D64666143}" type="datetimeFigureOut">
              <a:rPr lang="it-IT" smtClean="0"/>
              <a:t>17/06/24</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E89AF3E4-5DE4-A443-B4C0-9C088C7E74D5}" type="slidenum">
              <a:rPr lang="it-IT" smtClean="0"/>
              <a:t>‹N›</a:t>
            </a:fld>
            <a:endParaRPr lang="it-IT"/>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it-IT"/>
              <a:t>Fare clic per modificare lo stile del titolo dello schema</a:t>
            </a:r>
            <a:endParaRPr lang="en-US" dirty="0"/>
          </a:p>
        </p:txBody>
      </p:sp>
    </p:spTree>
    <p:extLst>
      <p:ext uri="{BB962C8B-B14F-4D97-AF65-F5344CB8AC3E}">
        <p14:creationId xmlns:p14="http://schemas.microsoft.com/office/powerpoint/2010/main" val="2233675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38AC23-A1E0-9F4E-B11E-996D64666143}" type="datetimeFigureOut">
              <a:rPr lang="it-IT" smtClean="0"/>
              <a:t>17/06/24</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E89AF3E4-5DE4-A443-B4C0-9C088C7E74D5}" type="slidenum">
              <a:rPr lang="it-IT" smtClean="0"/>
              <a:t>‹N›</a:t>
            </a:fld>
            <a:endParaRPr lang="it-IT"/>
          </a:p>
        </p:txBody>
      </p:sp>
    </p:spTree>
    <p:extLst>
      <p:ext uri="{BB962C8B-B14F-4D97-AF65-F5344CB8AC3E}">
        <p14:creationId xmlns:p14="http://schemas.microsoft.com/office/powerpoint/2010/main" val="2281654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it-IT"/>
              <a:t>Fare clic per modificare lo stile del titolo dello schema</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0738AC23-A1E0-9F4E-B11E-996D64666143}" type="datetimeFigureOut">
              <a:rPr lang="it-IT" smtClean="0"/>
              <a:t>17/06/24</a:t>
            </a:fld>
            <a:endParaRPr lang="it-IT"/>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it-IT"/>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E89AF3E4-5DE4-A443-B4C0-9C088C7E74D5}" type="slidenum">
              <a:rPr lang="it-IT" smtClean="0"/>
              <a:t>‹N›</a:t>
            </a:fld>
            <a:endParaRPr lang="it-IT"/>
          </a:p>
        </p:txBody>
      </p:sp>
    </p:spTree>
    <p:extLst>
      <p:ext uri="{BB962C8B-B14F-4D97-AF65-F5344CB8AC3E}">
        <p14:creationId xmlns:p14="http://schemas.microsoft.com/office/powerpoint/2010/main" val="567749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738AC23-A1E0-9F4E-B11E-996D64666143}" type="datetimeFigureOut">
              <a:rPr lang="it-IT" smtClean="0"/>
              <a:t>17/06/24</a:t>
            </a:fld>
            <a:endParaRPr lang="it-IT"/>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89AF3E4-5DE4-A443-B4C0-9C088C7E74D5}" type="slidenum">
              <a:rPr lang="it-IT" smtClean="0"/>
              <a:t>‹N›</a:t>
            </a:fld>
            <a:endParaRPr lang="it-IT"/>
          </a:p>
        </p:txBody>
      </p:sp>
    </p:spTree>
    <p:extLst>
      <p:ext uri="{BB962C8B-B14F-4D97-AF65-F5344CB8AC3E}">
        <p14:creationId xmlns:p14="http://schemas.microsoft.com/office/powerpoint/2010/main" val="4209692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0738AC23-A1E0-9F4E-B11E-996D64666143}" type="datetimeFigureOut">
              <a:rPr lang="it-IT" smtClean="0"/>
              <a:t>17/06/24</a:t>
            </a:fld>
            <a:endParaRPr lang="it-IT"/>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it-IT"/>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E89AF3E4-5DE4-A443-B4C0-9C088C7E74D5}" type="slidenum">
              <a:rPr lang="it-IT" smtClean="0"/>
              <a:t>‹N›</a:t>
            </a:fld>
            <a:endParaRPr lang="it-IT"/>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34831138"/>
      </p:ext>
    </p:extLst>
  </p:cSld>
  <p:clrMap bg1="lt1" tx1="dk1" bg2="lt2" tx2="dk2" accent1="accent1" accent2="accent2" accent3="accent3" accent4="accent4" accent5="accent5" accent6="accent6" hlink="hlink" folHlink="folHlink"/>
  <p:sldLayoutIdLst>
    <p:sldLayoutId id="2147483933"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1" descr="dimes-marchio-01">
            <a:extLst>
              <a:ext uri="{FF2B5EF4-FFF2-40B4-BE49-F238E27FC236}">
                <a16:creationId xmlns:a16="http://schemas.microsoft.com/office/drawing/2014/main" id="{C2A34156-D1BD-45F8-C269-771BC1ACE418}"/>
              </a:ext>
            </a:extLst>
          </p:cNvPr>
          <p:cNvPicPr>
            <a:picLocks/>
          </p:cNvPicPr>
          <p:nvPr/>
        </p:nvPicPr>
        <p:blipFill>
          <a:blip r:embed="rId2" cstate="print"/>
          <a:stretch>
            <a:fillRect/>
          </a:stretch>
        </p:blipFill>
        <p:spPr>
          <a:xfrm>
            <a:off x="4175476" y="707517"/>
            <a:ext cx="4185025" cy="1358380"/>
          </a:xfrm>
          <a:prstGeom prst="rect">
            <a:avLst/>
          </a:prstGeom>
        </p:spPr>
      </p:pic>
      <p:sp>
        <p:nvSpPr>
          <p:cNvPr id="5" name="CasellaDiTesto 4">
            <a:extLst>
              <a:ext uri="{FF2B5EF4-FFF2-40B4-BE49-F238E27FC236}">
                <a16:creationId xmlns:a16="http://schemas.microsoft.com/office/drawing/2014/main" id="{6DC594EF-2D0A-B7E6-FC32-37D20639C9D2}"/>
              </a:ext>
            </a:extLst>
          </p:cNvPr>
          <p:cNvSpPr txBox="1"/>
          <p:nvPr/>
        </p:nvSpPr>
        <p:spPr>
          <a:xfrm>
            <a:off x="1933321" y="2010134"/>
            <a:ext cx="8551508" cy="1067472"/>
          </a:xfrm>
          <a:prstGeom prst="rect">
            <a:avLst/>
          </a:prstGeom>
          <a:noFill/>
        </p:spPr>
        <p:txBody>
          <a:bodyPr wrap="none" rtlCol="0">
            <a:spAutoFit/>
          </a:bodyPr>
          <a:lstStyle/>
          <a:p>
            <a:pPr marL="71755">
              <a:spcBef>
                <a:spcPts val="585"/>
              </a:spcBef>
              <a:spcAft>
                <a:spcPts val="0"/>
              </a:spcAft>
            </a:pPr>
            <a:r>
              <a:rPr lang="it-IT" sz="1800" dirty="0">
                <a:effectLst/>
                <a:latin typeface="Aptos" panose="020B0004020202020204" pitchFamily="34" charset="0"/>
                <a:ea typeface="Times New Roman" panose="02020603050405020304" pitchFamily="18" charset="0"/>
              </a:rPr>
              <a:t> </a:t>
            </a:r>
            <a:endParaRPr lang="it-IT" sz="1800" dirty="0">
              <a:effectLst/>
              <a:latin typeface="Times New Roman" panose="02020603050405020304" pitchFamily="18" charset="0"/>
              <a:ea typeface="Times New Roman" panose="02020603050405020304" pitchFamily="18" charset="0"/>
            </a:endParaRPr>
          </a:p>
          <a:p>
            <a:pPr marL="1942465" marR="2102485" algn="ctr">
              <a:lnSpc>
                <a:spcPct val="115000"/>
              </a:lnSpc>
              <a:spcAft>
                <a:spcPts val="800"/>
              </a:spcAft>
            </a:pPr>
            <a:r>
              <a:rPr lang="it-IT" sz="1800" b="1" kern="100" dirty="0">
                <a:effectLst/>
                <a:latin typeface="Aptos" panose="020B0004020202020204" pitchFamily="34" charset="0"/>
                <a:ea typeface="Aptos" panose="020B0004020202020204" pitchFamily="34" charset="0"/>
                <a:cs typeface="Times New Roman" panose="02020603050405020304" pitchFamily="18" charset="0"/>
              </a:rPr>
              <a:t>Corso di Laurea in Ingegneria</a:t>
            </a:r>
            <a:r>
              <a:rPr lang="it-IT" sz="1800" b="1" kern="100" spc="-100" dirty="0">
                <a:effectLst/>
                <a:latin typeface="Aptos" panose="020B0004020202020204" pitchFamily="34" charset="0"/>
                <a:ea typeface="Aptos" panose="020B0004020202020204" pitchFamily="34" charset="0"/>
                <a:cs typeface="Times New Roman" panose="02020603050405020304" pitchFamily="18" charset="0"/>
              </a:rPr>
              <a:t> </a:t>
            </a:r>
            <a:r>
              <a:rPr lang="it-IT" sz="1800" b="1" kern="100" dirty="0">
                <a:effectLst/>
                <a:latin typeface="Aptos" panose="020B0004020202020204" pitchFamily="34" charset="0"/>
                <a:ea typeface="Aptos" panose="020B0004020202020204" pitchFamily="34" charset="0"/>
                <a:cs typeface="Times New Roman" panose="02020603050405020304" pitchFamily="18" charset="0"/>
              </a:rPr>
              <a:t>Informatica</a:t>
            </a:r>
          </a:p>
          <a:p>
            <a:endParaRPr lang="it-IT" dirty="0"/>
          </a:p>
        </p:txBody>
      </p:sp>
      <p:sp>
        <p:nvSpPr>
          <p:cNvPr id="7" name="CasellaDiTesto 6">
            <a:extLst>
              <a:ext uri="{FF2B5EF4-FFF2-40B4-BE49-F238E27FC236}">
                <a16:creationId xmlns:a16="http://schemas.microsoft.com/office/drawing/2014/main" id="{879DA3AE-C7A2-FBDA-5256-0FA7EDD212C4}"/>
              </a:ext>
            </a:extLst>
          </p:cNvPr>
          <p:cNvSpPr txBox="1"/>
          <p:nvPr/>
        </p:nvSpPr>
        <p:spPr>
          <a:xfrm>
            <a:off x="3047999" y="2953679"/>
            <a:ext cx="6096000" cy="1426544"/>
          </a:xfrm>
          <a:prstGeom prst="rect">
            <a:avLst/>
          </a:prstGeom>
          <a:noFill/>
        </p:spPr>
        <p:txBody>
          <a:bodyPr wrap="square">
            <a:spAutoFit/>
          </a:bodyPr>
          <a:lstStyle/>
          <a:p>
            <a:pPr marR="160020" algn="ctr">
              <a:lnSpc>
                <a:spcPct val="115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Relazione</a:t>
            </a:r>
            <a:r>
              <a:rPr lang="it-IT" sz="1800" kern="100" spc="-25" dirty="0">
                <a:effectLst/>
                <a:latin typeface="Aptos" panose="020B0004020202020204" pitchFamily="34" charset="0"/>
                <a:ea typeface="Aptos" panose="020B0004020202020204" pitchFamily="34" charset="0"/>
                <a:cs typeface="Times New Roman" panose="02020603050405020304" pitchFamily="18" charset="0"/>
              </a:rPr>
              <a:t> </a:t>
            </a:r>
            <a:r>
              <a:rPr lang="it-IT" sz="1800" kern="100" dirty="0">
                <a:effectLst/>
                <a:latin typeface="Aptos" panose="020B0004020202020204" pitchFamily="34" charset="0"/>
                <a:ea typeface="Aptos" panose="020B0004020202020204" pitchFamily="34" charset="0"/>
                <a:cs typeface="Times New Roman" panose="02020603050405020304" pitchFamily="18" charset="0"/>
              </a:rPr>
              <a:t>Progetto</a:t>
            </a:r>
            <a:r>
              <a:rPr lang="it-IT" sz="1800" kern="100" spc="-15" dirty="0">
                <a:effectLst/>
                <a:latin typeface="Aptos" panose="020B0004020202020204" pitchFamily="34" charset="0"/>
                <a:ea typeface="Aptos" panose="020B0004020202020204" pitchFamily="34" charset="0"/>
                <a:cs typeface="Times New Roman" panose="02020603050405020304" pitchFamily="18" charset="0"/>
              </a:rPr>
              <a:t> </a:t>
            </a:r>
            <a:r>
              <a:rPr lang="it-IT" sz="1800" kern="100" dirty="0">
                <a:effectLst/>
                <a:latin typeface="Aptos" panose="020B0004020202020204" pitchFamily="34" charset="0"/>
                <a:ea typeface="Aptos" panose="020B0004020202020204" pitchFamily="34" charset="0"/>
                <a:cs typeface="Times New Roman" panose="02020603050405020304" pitchFamily="18" charset="0"/>
              </a:rPr>
              <a:t>Sistemi</a:t>
            </a:r>
            <a:r>
              <a:rPr lang="it-IT" sz="1800" kern="100" spc="-15" dirty="0">
                <a:effectLst/>
                <a:latin typeface="Aptos" panose="020B0004020202020204" pitchFamily="34" charset="0"/>
                <a:ea typeface="Aptos" panose="020B0004020202020204" pitchFamily="34" charset="0"/>
                <a:cs typeface="Times New Roman" panose="02020603050405020304" pitchFamily="18" charset="0"/>
              </a:rPr>
              <a:t> </a:t>
            </a:r>
            <a:r>
              <a:rPr lang="it-IT" sz="1800" kern="100" spc="-10" dirty="0">
                <a:effectLst/>
                <a:latin typeface="Aptos" panose="020B0004020202020204" pitchFamily="34" charset="0"/>
                <a:ea typeface="Aptos" panose="020B0004020202020204" pitchFamily="34" charset="0"/>
                <a:cs typeface="Times New Roman" panose="02020603050405020304" pitchFamily="18" charset="0"/>
              </a:rPr>
              <a:t>Informativi</a:t>
            </a:r>
            <a:endParaRPr lang="it-IT" sz="1200" kern="100" dirty="0">
              <a:effectLst/>
              <a:latin typeface="Aptos" panose="020B0004020202020204" pitchFamily="34" charset="0"/>
              <a:ea typeface="Aptos" panose="020B0004020202020204" pitchFamily="34" charset="0"/>
              <a:cs typeface="Times New Roman" panose="02020603050405020304" pitchFamily="18" charset="0"/>
            </a:endParaRPr>
          </a:p>
          <a:p>
            <a:pPr algn="ctr">
              <a:spcAft>
                <a:spcPts val="400"/>
              </a:spcAft>
            </a:pPr>
            <a:r>
              <a:rPr lang="it-IT" sz="3600" kern="1400" spc="-10" dirty="0" err="1">
                <a:effectLst/>
                <a:latin typeface="Aptos" panose="020B0004020202020204" pitchFamily="34" charset="0"/>
                <a:ea typeface="Times New Roman" panose="02020603050405020304" pitchFamily="18" charset="0"/>
                <a:cs typeface="Times New Roman" panose="02020603050405020304" pitchFamily="18" charset="0"/>
              </a:rPr>
              <a:t>SafeMilk</a:t>
            </a:r>
            <a:endParaRPr lang="it-IT" sz="2800" kern="1400" spc="-50" dirty="0">
              <a:effectLst/>
              <a:latin typeface="Aptos Display" panose="020B0004020202020204" pitchFamily="34" charset="0"/>
              <a:ea typeface="Times New Roman" panose="02020603050405020304" pitchFamily="18" charset="0"/>
              <a:cs typeface="Times New Roman" panose="02020603050405020304" pitchFamily="18" charset="0"/>
            </a:endParaRPr>
          </a:p>
          <a:p>
            <a:pPr marL="71755"/>
            <a:r>
              <a:rPr lang="it-IT" sz="1000" b="1" dirty="0">
                <a:effectLst/>
                <a:latin typeface="Aptos" panose="020B0004020202020204" pitchFamily="34" charset="0"/>
                <a:ea typeface="Times New Roman" panose="02020603050405020304" pitchFamily="18" charset="0"/>
              </a:rPr>
              <a:t> </a:t>
            </a:r>
            <a:endParaRPr lang="it-IT" sz="1200" dirty="0">
              <a:effectLst/>
              <a:latin typeface="Times New Roman" panose="02020603050405020304" pitchFamily="18" charset="0"/>
              <a:ea typeface="Times New Roman" panose="02020603050405020304" pitchFamily="18" charset="0"/>
            </a:endParaRPr>
          </a:p>
          <a:p>
            <a:pPr marL="71755"/>
            <a:r>
              <a:rPr lang="it-IT" sz="1000" b="1" dirty="0">
                <a:effectLst/>
                <a:latin typeface="Aptos" panose="020B0004020202020204" pitchFamily="34" charset="0"/>
                <a:ea typeface="Times New Roman" panose="02020603050405020304" pitchFamily="18" charset="0"/>
              </a:rPr>
              <a:t> </a:t>
            </a:r>
            <a:endParaRPr lang="it-IT" sz="1200" dirty="0">
              <a:effectLst/>
              <a:latin typeface="Times New Roman" panose="02020603050405020304" pitchFamily="18" charset="0"/>
              <a:ea typeface="Times New Roman" panose="02020603050405020304" pitchFamily="18" charset="0"/>
            </a:endParaRPr>
          </a:p>
        </p:txBody>
      </p:sp>
      <p:sp>
        <p:nvSpPr>
          <p:cNvPr id="16" name="CasellaDiTesto 15">
            <a:extLst>
              <a:ext uri="{FF2B5EF4-FFF2-40B4-BE49-F238E27FC236}">
                <a16:creationId xmlns:a16="http://schemas.microsoft.com/office/drawing/2014/main" id="{12A7DD29-783E-802B-F8A2-4BE7BC1B08F0}"/>
              </a:ext>
            </a:extLst>
          </p:cNvPr>
          <p:cNvSpPr txBox="1"/>
          <p:nvPr/>
        </p:nvSpPr>
        <p:spPr>
          <a:xfrm>
            <a:off x="6955299" y="4562473"/>
            <a:ext cx="5828145" cy="869469"/>
          </a:xfrm>
          <a:prstGeom prst="rect">
            <a:avLst/>
          </a:prstGeom>
          <a:noFill/>
        </p:spPr>
        <p:txBody>
          <a:bodyPr wrap="square" rtlCol="0">
            <a:spAutoFit/>
          </a:bodyPr>
          <a:lstStyle/>
          <a:p>
            <a:pPr marL="916940" algn="l">
              <a:lnSpc>
                <a:spcPts val="1330"/>
              </a:lnSpc>
              <a:spcBef>
                <a:spcPts val="15"/>
              </a:spcBef>
              <a:spcAft>
                <a:spcPts val="0"/>
              </a:spcAft>
            </a:pPr>
            <a:r>
              <a:rPr lang="it-IT" sz="1800" b="1" spc="-10" dirty="0">
                <a:effectLst/>
                <a:latin typeface="Aptos" panose="020B0004020202020204" pitchFamily="34" charset="0"/>
                <a:ea typeface="Calibri" panose="020F0502020204030204" pitchFamily="34" charset="0"/>
              </a:rPr>
              <a:t>Studenti</a:t>
            </a:r>
          </a:p>
          <a:p>
            <a:pPr marL="916940" algn="l">
              <a:lnSpc>
                <a:spcPts val="1330"/>
              </a:lnSpc>
              <a:spcBef>
                <a:spcPts val="15"/>
              </a:spcBef>
              <a:spcAft>
                <a:spcPts val="0"/>
              </a:spcAft>
            </a:pPr>
            <a:endParaRPr lang="it-IT" b="1" spc="-10" dirty="0">
              <a:latin typeface="Calibri" panose="020F0502020204030204" pitchFamily="34" charset="0"/>
              <a:ea typeface="Calibri" panose="020F0502020204030204" pitchFamily="34" charset="0"/>
            </a:endParaRPr>
          </a:p>
          <a:p>
            <a:pPr marL="916940" algn="l">
              <a:lnSpc>
                <a:spcPts val="1330"/>
              </a:lnSpc>
              <a:spcBef>
                <a:spcPts val="15"/>
              </a:spcBef>
              <a:spcAft>
                <a:spcPts val="0"/>
              </a:spcAft>
            </a:pPr>
            <a:r>
              <a:rPr lang="it-IT" sz="1800" dirty="0">
                <a:effectLst/>
                <a:latin typeface="Aptos" panose="020B0004020202020204" pitchFamily="34" charset="0"/>
                <a:ea typeface="Calibri" panose="020F0502020204030204" pitchFamily="34" charset="0"/>
              </a:rPr>
              <a:t>Michele </a:t>
            </a:r>
            <a:r>
              <a:rPr lang="it-IT" sz="1800" dirty="0" err="1">
                <a:effectLst/>
                <a:latin typeface="Aptos" panose="020B0004020202020204" pitchFamily="34" charset="0"/>
                <a:ea typeface="Calibri" panose="020F0502020204030204" pitchFamily="34" charset="0"/>
              </a:rPr>
              <a:t>Purrone</a:t>
            </a:r>
            <a:endParaRPr lang="it-IT" sz="1800" dirty="0">
              <a:effectLst/>
              <a:latin typeface="Calibri" panose="020F0502020204030204" pitchFamily="34" charset="0"/>
              <a:ea typeface="Calibri" panose="020F0502020204030204" pitchFamily="34" charset="0"/>
            </a:endParaRPr>
          </a:p>
          <a:p>
            <a:pPr lvl="2"/>
            <a:r>
              <a:rPr lang="it-IT" dirty="0">
                <a:effectLst/>
                <a:latin typeface="Aptos" panose="020B0004020202020204" pitchFamily="34" charset="0"/>
                <a:ea typeface="Aptos" panose="020B0004020202020204" pitchFamily="34" charset="0"/>
                <a:cs typeface="Times New Roman" panose="02020603050405020304" pitchFamily="18" charset="0"/>
              </a:rPr>
              <a:t>Antonino Vaccarella</a:t>
            </a:r>
            <a:endParaRPr lang="it-IT" dirty="0"/>
          </a:p>
        </p:txBody>
      </p:sp>
      <p:sp>
        <p:nvSpPr>
          <p:cNvPr id="17" name="CasellaDiTesto 16">
            <a:extLst>
              <a:ext uri="{FF2B5EF4-FFF2-40B4-BE49-F238E27FC236}">
                <a16:creationId xmlns:a16="http://schemas.microsoft.com/office/drawing/2014/main" id="{F9024B66-8A68-9B5D-E585-762B2F428141}"/>
              </a:ext>
            </a:extLst>
          </p:cNvPr>
          <p:cNvSpPr txBox="1"/>
          <p:nvPr/>
        </p:nvSpPr>
        <p:spPr>
          <a:xfrm>
            <a:off x="4544965" y="5967964"/>
            <a:ext cx="3102068" cy="646331"/>
          </a:xfrm>
          <a:prstGeom prst="rect">
            <a:avLst/>
          </a:prstGeom>
          <a:noFill/>
        </p:spPr>
        <p:txBody>
          <a:bodyPr wrap="none" rtlCol="0">
            <a:spAutoFit/>
          </a:bodyPr>
          <a:lstStyle/>
          <a:p>
            <a:r>
              <a:rPr lang="it-IT" sz="1800" kern="100" dirty="0">
                <a:effectLst/>
                <a:latin typeface="Aptos" panose="020B0004020202020204" pitchFamily="34" charset="0"/>
                <a:ea typeface="Aptos" panose="020B0004020202020204" pitchFamily="34" charset="0"/>
                <a:cs typeface="Times New Roman" panose="02020603050405020304" pitchFamily="18" charset="0"/>
              </a:rPr>
              <a:t>Anno</a:t>
            </a:r>
            <a:r>
              <a:rPr lang="it-IT" sz="1800" kern="100" spc="-5" dirty="0">
                <a:effectLst/>
                <a:latin typeface="Aptos" panose="020B0004020202020204" pitchFamily="34" charset="0"/>
                <a:ea typeface="Aptos" panose="020B0004020202020204" pitchFamily="34" charset="0"/>
                <a:cs typeface="Times New Roman" panose="02020603050405020304" pitchFamily="18" charset="0"/>
              </a:rPr>
              <a:t> </a:t>
            </a:r>
            <a:r>
              <a:rPr lang="it-IT" sz="1800" kern="100" dirty="0">
                <a:effectLst/>
                <a:latin typeface="Aptos" panose="020B0004020202020204" pitchFamily="34" charset="0"/>
                <a:ea typeface="Aptos" panose="020B0004020202020204" pitchFamily="34" charset="0"/>
                <a:cs typeface="Times New Roman" panose="02020603050405020304" pitchFamily="18" charset="0"/>
              </a:rPr>
              <a:t>Accademico</a:t>
            </a:r>
            <a:r>
              <a:rPr lang="it-IT" sz="1800" kern="100" spc="5" dirty="0">
                <a:effectLst/>
                <a:latin typeface="Aptos" panose="020B0004020202020204" pitchFamily="34" charset="0"/>
                <a:ea typeface="Aptos" panose="020B0004020202020204" pitchFamily="34" charset="0"/>
                <a:cs typeface="Times New Roman" panose="02020603050405020304" pitchFamily="18" charset="0"/>
              </a:rPr>
              <a:t> </a:t>
            </a:r>
            <a:r>
              <a:rPr lang="it-IT" sz="1800" kern="100" spc="-10" dirty="0">
                <a:effectLst/>
                <a:latin typeface="Aptos" panose="020B0004020202020204" pitchFamily="34" charset="0"/>
                <a:ea typeface="Aptos" panose="020B0004020202020204" pitchFamily="34" charset="0"/>
                <a:cs typeface="Times New Roman" panose="02020603050405020304" pitchFamily="18" charset="0"/>
              </a:rPr>
              <a:t>2023/2024</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it-IT" dirty="0"/>
          </a:p>
        </p:txBody>
      </p:sp>
    </p:spTree>
    <p:extLst>
      <p:ext uri="{BB962C8B-B14F-4D97-AF65-F5344CB8AC3E}">
        <p14:creationId xmlns:p14="http://schemas.microsoft.com/office/powerpoint/2010/main" val="2763329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0521B5-501D-6A14-6480-BA0DC4020AE9}"/>
              </a:ext>
            </a:extLst>
          </p:cNvPr>
          <p:cNvSpPr>
            <a:spLocks noGrp="1"/>
          </p:cNvSpPr>
          <p:nvPr>
            <p:ph type="title"/>
          </p:nvPr>
        </p:nvSpPr>
        <p:spPr/>
        <p:txBody>
          <a:bodyPr>
            <a:noAutofit/>
          </a:bodyPr>
          <a:lstStyle/>
          <a:p>
            <a:r>
              <a:rPr lang="it-IT" sz="3200" dirty="0"/>
              <a:t>Modellazione dello Scenario Specifico dell’Idea Progettuale in GOREM</a:t>
            </a:r>
          </a:p>
        </p:txBody>
      </p:sp>
      <p:sp>
        <p:nvSpPr>
          <p:cNvPr id="3" name="Segnaposto contenuto 2">
            <a:extLst>
              <a:ext uri="{FF2B5EF4-FFF2-40B4-BE49-F238E27FC236}">
                <a16:creationId xmlns:a16="http://schemas.microsoft.com/office/drawing/2014/main" id="{43EB367E-7F80-EFE8-6DDE-F40086901277}"/>
              </a:ext>
            </a:extLst>
          </p:cNvPr>
          <p:cNvSpPr>
            <a:spLocks noGrp="1"/>
          </p:cNvSpPr>
          <p:nvPr>
            <p:ph idx="1"/>
          </p:nvPr>
        </p:nvSpPr>
        <p:spPr>
          <a:xfrm>
            <a:off x="581193" y="1940352"/>
            <a:ext cx="4812844" cy="4007866"/>
          </a:xfrm>
        </p:spPr>
        <p:txBody>
          <a:bodyPr>
            <a:normAutofit/>
          </a:bodyPr>
          <a:lstStyle/>
          <a:p>
            <a:r>
              <a:rPr lang="it-IT" b="1" dirty="0">
                <a:solidFill>
                  <a:schemeClr val="tx1"/>
                </a:solidFill>
              </a:rPr>
              <a:t>Intermediario</a:t>
            </a:r>
            <a:r>
              <a:rPr lang="it-IT" dirty="0">
                <a:solidFill>
                  <a:schemeClr val="tx1"/>
                </a:solidFill>
              </a:rPr>
              <a:t>:</a:t>
            </a:r>
          </a:p>
          <a:p>
            <a:pPr lvl="1"/>
            <a:r>
              <a:rPr lang="it-IT" sz="1800" i="1" dirty="0">
                <a:solidFill>
                  <a:schemeClr val="tx1"/>
                </a:solidFill>
              </a:rPr>
              <a:t>    Gestore Marketing</a:t>
            </a:r>
            <a:r>
              <a:rPr lang="it-IT" sz="1800" dirty="0">
                <a:solidFill>
                  <a:schemeClr val="tx1"/>
                </a:solidFill>
              </a:rPr>
              <a:t>: Promuove l'installazione e i servizi del sistema.</a:t>
            </a:r>
          </a:p>
          <a:p>
            <a:pPr lvl="1"/>
            <a:r>
              <a:rPr lang="it-IT" sz="1800" dirty="0">
                <a:solidFill>
                  <a:schemeClr val="tx1"/>
                </a:solidFill>
              </a:rPr>
              <a:t>    </a:t>
            </a:r>
            <a:r>
              <a:rPr lang="it-IT" sz="1800" i="1" dirty="0">
                <a:solidFill>
                  <a:schemeClr val="tx1"/>
                </a:solidFill>
              </a:rPr>
              <a:t>Gestore delle Transazioni</a:t>
            </a:r>
            <a:r>
              <a:rPr lang="it-IT" sz="1800" dirty="0">
                <a:solidFill>
                  <a:schemeClr val="tx1"/>
                </a:solidFill>
              </a:rPr>
              <a:t>: Registra le transazioni sulla blockchain.</a:t>
            </a:r>
          </a:p>
          <a:p>
            <a:endParaRPr lang="it-IT" dirty="0">
              <a:solidFill>
                <a:schemeClr val="tx1"/>
              </a:solidFill>
            </a:endParaRPr>
          </a:p>
          <a:p>
            <a:r>
              <a:rPr lang="it-IT" b="1" dirty="0">
                <a:solidFill>
                  <a:schemeClr val="tx1"/>
                </a:solidFill>
              </a:rPr>
              <a:t>Rivenditore</a:t>
            </a:r>
            <a:r>
              <a:rPr lang="it-IT" dirty="0">
                <a:solidFill>
                  <a:schemeClr val="tx1"/>
                </a:solidFill>
              </a:rPr>
              <a:t>:</a:t>
            </a:r>
          </a:p>
          <a:p>
            <a:pPr lvl="1"/>
            <a:r>
              <a:rPr lang="it-IT" sz="1800" i="1" dirty="0">
                <a:solidFill>
                  <a:schemeClr val="tx1"/>
                </a:solidFill>
              </a:rPr>
              <a:t>Magazziniere</a:t>
            </a:r>
            <a:r>
              <a:rPr lang="it-IT" sz="1800" dirty="0">
                <a:solidFill>
                  <a:schemeClr val="tx1"/>
                </a:solidFill>
              </a:rPr>
              <a:t>: Gestisce l'inventario, garantendo il corretto stoccaggio del latte.</a:t>
            </a:r>
          </a:p>
          <a:p>
            <a:pPr lvl="1"/>
            <a:r>
              <a:rPr lang="it-IT" sz="1800" i="1" dirty="0">
                <a:solidFill>
                  <a:schemeClr val="tx1"/>
                </a:solidFill>
              </a:rPr>
              <a:t>Responsabile Punto Vendita</a:t>
            </a:r>
            <a:r>
              <a:rPr lang="it-IT" sz="1800" dirty="0">
                <a:solidFill>
                  <a:schemeClr val="tx1"/>
                </a:solidFill>
              </a:rPr>
              <a:t>: Riceve il prodotto dal magazziniere per la vendita.</a:t>
            </a:r>
          </a:p>
        </p:txBody>
      </p:sp>
      <p:sp>
        <p:nvSpPr>
          <p:cNvPr id="4" name="Segnaposto contenuto 2">
            <a:extLst>
              <a:ext uri="{FF2B5EF4-FFF2-40B4-BE49-F238E27FC236}">
                <a16:creationId xmlns:a16="http://schemas.microsoft.com/office/drawing/2014/main" id="{123A820A-D0F2-A9FD-FF2F-E2C2663C6D97}"/>
              </a:ext>
            </a:extLst>
          </p:cNvPr>
          <p:cNvSpPr txBox="1">
            <a:spLocks/>
          </p:cNvSpPr>
          <p:nvPr/>
        </p:nvSpPr>
        <p:spPr>
          <a:xfrm>
            <a:off x="6096000" y="1422758"/>
            <a:ext cx="4951389" cy="5043054"/>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it-IT" dirty="0">
              <a:solidFill>
                <a:schemeClr val="tx1"/>
              </a:solidFill>
            </a:endParaRPr>
          </a:p>
          <a:p>
            <a:r>
              <a:rPr lang="it-IT" b="1" dirty="0">
                <a:solidFill>
                  <a:schemeClr val="tx1"/>
                </a:solidFill>
              </a:rPr>
              <a:t>Trasportatore</a:t>
            </a:r>
            <a:r>
              <a:rPr lang="it-IT" dirty="0">
                <a:solidFill>
                  <a:schemeClr val="tx1"/>
                </a:solidFill>
              </a:rPr>
              <a:t>:</a:t>
            </a:r>
          </a:p>
          <a:p>
            <a:pPr lvl="1"/>
            <a:r>
              <a:rPr lang="it-IT" sz="1800" i="1" dirty="0">
                <a:solidFill>
                  <a:schemeClr val="tx1"/>
                </a:solidFill>
              </a:rPr>
              <a:t>Operatore</a:t>
            </a:r>
            <a:r>
              <a:rPr lang="it-IT" sz="1800" dirty="0">
                <a:solidFill>
                  <a:schemeClr val="tx1"/>
                </a:solidFill>
              </a:rPr>
              <a:t>: Preleva e registra i dati qualitativi del latte durante il trasporto.</a:t>
            </a:r>
            <a:endParaRPr lang="it-IT" dirty="0">
              <a:solidFill>
                <a:schemeClr val="tx1"/>
              </a:solidFill>
            </a:endParaRPr>
          </a:p>
          <a:p>
            <a:r>
              <a:rPr lang="it-IT" b="1" dirty="0">
                <a:solidFill>
                  <a:schemeClr val="tx1"/>
                </a:solidFill>
              </a:rPr>
              <a:t>Produttore</a:t>
            </a:r>
            <a:r>
              <a:rPr lang="it-IT" dirty="0">
                <a:solidFill>
                  <a:schemeClr val="tx1"/>
                </a:solidFill>
              </a:rPr>
              <a:t>:</a:t>
            </a:r>
          </a:p>
          <a:p>
            <a:pPr lvl="1"/>
            <a:r>
              <a:rPr lang="it-IT" sz="1800" i="1" dirty="0">
                <a:solidFill>
                  <a:schemeClr val="tx1"/>
                </a:solidFill>
              </a:rPr>
              <a:t>Imbottigliatore</a:t>
            </a:r>
            <a:r>
              <a:rPr lang="it-IT" sz="1800" dirty="0">
                <a:solidFill>
                  <a:schemeClr val="tx1"/>
                </a:solidFill>
              </a:rPr>
              <a:t>: Condiziona il latte per la distribuzione, rispettando criteri di sicurezza e qualità.</a:t>
            </a:r>
          </a:p>
          <a:p>
            <a:pPr lvl="1"/>
            <a:r>
              <a:rPr lang="it-IT" sz="1800" i="1" dirty="0">
                <a:solidFill>
                  <a:schemeClr val="tx1"/>
                </a:solidFill>
              </a:rPr>
              <a:t>Ispettore di Qualità</a:t>
            </a:r>
            <a:r>
              <a:rPr lang="it-IT" sz="1800" dirty="0">
                <a:solidFill>
                  <a:schemeClr val="tx1"/>
                </a:solidFill>
              </a:rPr>
              <a:t>: Verifica il rispetto della catena del freddo e dei regolamenti.</a:t>
            </a:r>
            <a:endParaRPr lang="it-IT" dirty="0">
              <a:solidFill>
                <a:schemeClr val="tx1"/>
              </a:solidFill>
            </a:endParaRPr>
          </a:p>
          <a:p>
            <a:r>
              <a:rPr lang="it-IT" b="1" dirty="0">
                <a:solidFill>
                  <a:schemeClr val="tx1"/>
                </a:solidFill>
              </a:rPr>
              <a:t>Consumatore</a:t>
            </a:r>
            <a:r>
              <a:rPr lang="it-IT" dirty="0">
                <a:solidFill>
                  <a:schemeClr val="tx1"/>
                </a:solidFill>
              </a:rPr>
              <a:t>:</a:t>
            </a:r>
          </a:p>
          <a:p>
            <a:pPr lvl="1"/>
            <a:r>
              <a:rPr lang="it-IT" sz="1800" i="1" dirty="0">
                <a:solidFill>
                  <a:schemeClr val="tx1"/>
                </a:solidFill>
              </a:rPr>
              <a:t>Recensore</a:t>
            </a:r>
            <a:r>
              <a:rPr lang="it-IT" sz="1800" dirty="0">
                <a:solidFill>
                  <a:schemeClr val="tx1"/>
                </a:solidFill>
              </a:rPr>
              <a:t>: Fornisce feedback sulla qualità e sul servizio.</a:t>
            </a:r>
          </a:p>
        </p:txBody>
      </p:sp>
    </p:spTree>
    <p:extLst>
      <p:ext uri="{BB962C8B-B14F-4D97-AF65-F5344CB8AC3E}">
        <p14:creationId xmlns:p14="http://schemas.microsoft.com/office/powerpoint/2010/main" val="1036212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2" name="Rectangle 11">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4" name="Rectangle 13">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6" name="Rectangle 15">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useBgFill="1">
        <p:nvSpPr>
          <p:cNvPr id="18" name="Rectangle 17">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egnaposto contenuto 4" descr="Immagine che contiene testo, diagramma, Parallelo, schermata&#10;&#10;Descrizione generata automaticamente">
            <a:extLst>
              <a:ext uri="{FF2B5EF4-FFF2-40B4-BE49-F238E27FC236}">
                <a16:creationId xmlns:a16="http://schemas.microsoft.com/office/drawing/2014/main" id="{4B95EE02-B69C-1E16-2AE4-24658B13D8E8}"/>
              </a:ext>
            </a:extLst>
          </p:cNvPr>
          <p:cNvPicPr>
            <a:picLocks noGrp="1" noChangeAspect="1"/>
          </p:cNvPicPr>
          <p:nvPr>
            <p:ph idx="1"/>
          </p:nvPr>
        </p:nvPicPr>
        <p:blipFill>
          <a:blip r:embed="rId2"/>
          <a:stretch>
            <a:fillRect/>
          </a:stretch>
        </p:blipFill>
        <p:spPr>
          <a:xfrm>
            <a:off x="139306" y="723899"/>
            <a:ext cx="7504386" cy="6078553"/>
          </a:xfrm>
          <a:prstGeom prst="rect">
            <a:avLst/>
          </a:prstGeom>
        </p:spPr>
      </p:pic>
      <p:sp>
        <p:nvSpPr>
          <p:cNvPr id="20" name="Rectangle 19">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 name="Titolo 1">
            <a:extLst>
              <a:ext uri="{FF2B5EF4-FFF2-40B4-BE49-F238E27FC236}">
                <a16:creationId xmlns:a16="http://schemas.microsoft.com/office/drawing/2014/main" id="{26808051-6ED2-46A2-330C-779587A6BDCC}"/>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dirty="0">
                <a:solidFill>
                  <a:srgbClr val="FFFFFF"/>
                </a:solidFill>
              </a:rPr>
              <a:t>ROLE GOAL DIAGRAM</a:t>
            </a:r>
          </a:p>
        </p:txBody>
      </p:sp>
    </p:spTree>
    <p:extLst>
      <p:ext uri="{BB962C8B-B14F-4D97-AF65-F5344CB8AC3E}">
        <p14:creationId xmlns:p14="http://schemas.microsoft.com/office/powerpoint/2010/main" val="960276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E75BAC-86D7-6052-D808-539A6736D67D}"/>
              </a:ext>
            </a:extLst>
          </p:cNvPr>
          <p:cNvSpPr>
            <a:spLocks noGrp="1"/>
          </p:cNvSpPr>
          <p:nvPr>
            <p:ph type="title"/>
          </p:nvPr>
        </p:nvSpPr>
        <p:spPr/>
        <p:txBody>
          <a:bodyPr>
            <a:noAutofit/>
          </a:bodyPr>
          <a:lstStyle/>
          <a:p>
            <a:r>
              <a:rPr lang="it-IT" sz="3000" dirty="0"/>
              <a:t>Modello di Business dell’idea Progettuale in CANVAS</a:t>
            </a:r>
          </a:p>
        </p:txBody>
      </p:sp>
      <p:sp>
        <p:nvSpPr>
          <p:cNvPr id="3" name="Segnaposto contenuto 2">
            <a:extLst>
              <a:ext uri="{FF2B5EF4-FFF2-40B4-BE49-F238E27FC236}">
                <a16:creationId xmlns:a16="http://schemas.microsoft.com/office/drawing/2014/main" id="{BEFA24E6-75B2-31D8-C205-63ADFCE82837}"/>
              </a:ext>
            </a:extLst>
          </p:cNvPr>
          <p:cNvSpPr>
            <a:spLocks noGrp="1"/>
          </p:cNvSpPr>
          <p:nvPr>
            <p:ph idx="1"/>
          </p:nvPr>
        </p:nvSpPr>
        <p:spPr>
          <a:xfrm>
            <a:off x="376020" y="1470822"/>
            <a:ext cx="5052095" cy="3916355"/>
          </a:xfrm>
        </p:spPr>
        <p:txBody>
          <a:bodyPr>
            <a:normAutofit/>
          </a:bodyPr>
          <a:lstStyle/>
          <a:p>
            <a:pPr marL="0" indent="0">
              <a:buNone/>
            </a:pPr>
            <a:r>
              <a:rPr lang="it-IT" sz="2000" b="1" u="sng" dirty="0">
                <a:solidFill>
                  <a:schemeClr val="tx1"/>
                </a:solidFill>
              </a:rPr>
              <a:t>Segmenti di Clientela</a:t>
            </a:r>
            <a:endParaRPr lang="it-IT" sz="2000" dirty="0">
              <a:solidFill>
                <a:schemeClr val="tx1"/>
              </a:solidFill>
            </a:endParaRPr>
          </a:p>
          <a:p>
            <a:r>
              <a:rPr lang="it-IT" sz="2000" dirty="0">
                <a:solidFill>
                  <a:schemeClr val="tx1"/>
                </a:solidFill>
              </a:rPr>
              <a:t>    Intermediario</a:t>
            </a:r>
          </a:p>
          <a:p>
            <a:r>
              <a:rPr lang="it-IT" sz="2000" dirty="0">
                <a:solidFill>
                  <a:schemeClr val="tx1"/>
                </a:solidFill>
              </a:rPr>
              <a:t>    Produttore</a:t>
            </a:r>
          </a:p>
          <a:p>
            <a:r>
              <a:rPr lang="it-IT" sz="2000" dirty="0">
                <a:solidFill>
                  <a:schemeClr val="tx1"/>
                </a:solidFill>
              </a:rPr>
              <a:t>    Trasportatore</a:t>
            </a:r>
          </a:p>
          <a:p>
            <a:r>
              <a:rPr lang="it-IT" sz="2000" dirty="0">
                <a:solidFill>
                  <a:schemeClr val="tx1"/>
                </a:solidFill>
              </a:rPr>
              <a:t>    Rivenditore</a:t>
            </a:r>
          </a:p>
          <a:p>
            <a:r>
              <a:rPr lang="it-IT" sz="2000" dirty="0">
                <a:solidFill>
                  <a:schemeClr val="tx1"/>
                </a:solidFill>
              </a:rPr>
              <a:t>    Consumatore</a:t>
            </a:r>
          </a:p>
        </p:txBody>
      </p:sp>
      <p:sp>
        <p:nvSpPr>
          <p:cNvPr id="4" name="Segnaposto contenuto 2">
            <a:extLst>
              <a:ext uri="{FF2B5EF4-FFF2-40B4-BE49-F238E27FC236}">
                <a16:creationId xmlns:a16="http://schemas.microsoft.com/office/drawing/2014/main" id="{F12244C2-1FD3-524F-D0DD-933673839ABE}"/>
              </a:ext>
            </a:extLst>
          </p:cNvPr>
          <p:cNvSpPr txBox="1">
            <a:spLocks/>
          </p:cNvSpPr>
          <p:nvPr/>
        </p:nvSpPr>
        <p:spPr>
          <a:xfrm>
            <a:off x="5524385" y="2028096"/>
            <a:ext cx="5866580" cy="4525104"/>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it-IT" sz="1600" b="1" u="sng" dirty="0">
                <a:solidFill>
                  <a:schemeClr val="tx1"/>
                </a:solidFill>
                <a:effectLst/>
              </a:rPr>
              <a:t>Valore Offerto</a:t>
            </a:r>
          </a:p>
          <a:p>
            <a:r>
              <a:rPr lang="it-IT" sz="1600" b="1" dirty="0">
                <a:solidFill>
                  <a:schemeClr val="tx1"/>
                </a:solidFill>
                <a:effectLst/>
              </a:rPr>
              <a:t>Intermediario</a:t>
            </a:r>
            <a:r>
              <a:rPr lang="it-IT" sz="1600" dirty="0">
                <a:solidFill>
                  <a:schemeClr val="tx1"/>
                </a:solidFill>
                <a:effectLst/>
              </a:rPr>
              <a:t>:</a:t>
            </a:r>
          </a:p>
          <a:p>
            <a:pPr lvl="1">
              <a:buFont typeface="Arial" panose="020B0604020202020204" pitchFamily="34" charset="0"/>
              <a:buChar char="•"/>
            </a:pPr>
            <a:r>
              <a:rPr lang="it-IT" dirty="0">
                <a:solidFill>
                  <a:schemeClr val="tx1"/>
                </a:solidFill>
                <a:effectLst/>
              </a:rPr>
              <a:t>Facilita l'interazione con blockchain e off-chain store</a:t>
            </a:r>
          </a:p>
          <a:p>
            <a:pPr lvl="1">
              <a:buFont typeface="Arial" panose="020B0604020202020204" pitchFamily="34" charset="0"/>
              <a:buChar char="•"/>
            </a:pPr>
            <a:r>
              <a:rPr lang="it-IT" dirty="0">
                <a:solidFill>
                  <a:schemeClr val="tx1"/>
                </a:solidFill>
                <a:effectLst/>
              </a:rPr>
              <a:t>Semplifica la comunicazione con aziende di produzione, spedizione e rivenditori</a:t>
            </a:r>
          </a:p>
          <a:p>
            <a:r>
              <a:rPr lang="it-IT" sz="1600" b="1" dirty="0">
                <a:solidFill>
                  <a:schemeClr val="tx1"/>
                </a:solidFill>
                <a:effectLst/>
              </a:rPr>
              <a:t>Produttore</a:t>
            </a:r>
            <a:r>
              <a:rPr lang="it-IT" sz="1600" dirty="0">
                <a:solidFill>
                  <a:schemeClr val="tx1"/>
                </a:solidFill>
                <a:effectLst/>
              </a:rPr>
              <a:t>:</a:t>
            </a:r>
          </a:p>
          <a:p>
            <a:pPr lvl="1">
              <a:buFont typeface="Arial" panose="020B0604020202020204" pitchFamily="34" charset="0"/>
              <a:buChar char="•"/>
            </a:pPr>
            <a:r>
              <a:rPr lang="it-IT" dirty="0">
                <a:solidFill>
                  <a:schemeClr val="tx1"/>
                </a:solidFill>
                <a:effectLst/>
              </a:rPr>
              <a:t>Verifica qualità e quantità del latte</a:t>
            </a:r>
          </a:p>
          <a:p>
            <a:pPr lvl="1">
              <a:buFont typeface="Arial" panose="020B0604020202020204" pitchFamily="34" charset="0"/>
              <a:buChar char="•"/>
            </a:pPr>
            <a:r>
              <a:rPr lang="it-IT" dirty="0">
                <a:solidFill>
                  <a:schemeClr val="tx1"/>
                </a:solidFill>
                <a:effectLst/>
              </a:rPr>
              <a:t>Aumenta la fiducia e facilita la comunicazione</a:t>
            </a:r>
          </a:p>
          <a:p>
            <a:r>
              <a:rPr lang="it-IT" sz="1600" b="1" dirty="0">
                <a:solidFill>
                  <a:schemeClr val="tx1"/>
                </a:solidFill>
                <a:effectLst/>
              </a:rPr>
              <a:t>Trasportatore</a:t>
            </a:r>
            <a:r>
              <a:rPr lang="it-IT" sz="1600" dirty="0">
                <a:solidFill>
                  <a:schemeClr val="tx1"/>
                </a:solidFill>
                <a:effectLst/>
              </a:rPr>
              <a:t>:</a:t>
            </a:r>
          </a:p>
          <a:p>
            <a:pPr lvl="1">
              <a:buFont typeface="Arial" panose="020B0604020202020204" pitchFamily="34" charset="0"/>
              <a:buChar char="•"/>
            </a:pPr>
            <a:r>
              <a:rPr lang="it-IT" dirty="0">
                <a:solidFill>
                  <a:schemeClr val="tx1"/>
                </a:solidFill>
                <a:effectLst/>
              </a:rPr>
              <a:t>Mantiene la fiducia tra produttore e logistica</a:t>
            </a:r>
          </a:p>
          <a:p>
            <a:r>
              <a:rPr lang="it-IT" sz="1600" b="1" dirty="0">
                <a:solidFill>
                  <a:schemeClr val="tx1"/>
                </a:solidFill>
                <a:effectLst/>
              </a:rPr>
              <a:t>Rivenditore</a:t>
            </a:r>
            <a:r>
              <a:rPr lang="it-IT" sz="1600" dirty="0">
                <a:solidFill>
                  <a:schemeClr val="tx1"/>
                </a:solidFill>
                <a:effectLst/>
              </a:rPr>
              <a:t>:</a:t>
            </a:r>
          </a:p>
          <a:p>
            <a:pPr lvl="1">
              <a:buFont typeface="Arial" panose="020B0604020202020204" pitchFamily="34" charset="0"/>
              <a:buChar char="•"/>
            </a:pPr>
            <a:r>
              <a:rPr lang="it-IT" dirty="0">
                <a:solidFill>
                  <a:schemeClr val="tx1"/>
                </a:solidFill>
                <a:effectLst/>
              </a:rPr>
              <a:t>  Verifica il mantenimento della catena del freddo</a:t>
            </a:r>
          </a:p>
          <a:p>
            <a:r>
              <a:rPr lang="it-IT" sz="1600" b="1" dirty="0">
                <a:solidFill>
                  <a:schemeClr val="tx1"/>
                </a:solidFill>
                <a:effectLst/>
              </a:rPr>
              <a:t>Consumatore</a:t>
            </a:r>
            <a:r>
              <a:rPr lang="it-IT" sz="1600" dirty="0">
                <a:solidFill>
                  <a:schemeClr val="tx1"/>
                </a:solidFill>
                <a:effectLst/>
              </a:rPr>
              <a:t>:</a:t>
            </a:r>
          </a:p>
          <a:p>
            <a:pPr lvl="1">
              <a:buFont typeface="Arial" panose="020B0604020202020204" pitchFamily="34" charset="0"/>
              <a:buChar char="•"/>
            </a:pPr>
            <a:r>
              <a:rPr lang="it-IT" dirty="0">
                <a:solidFill>
                  <a:schemeClr val="tx1"/>
                </a:solidFill>
                <a:effectLst/>
              </a:rPr>
              <a:t>Verifica qualità del latte e invia feedback</a:t>
            </a:r>
          </a:p>
        </p:txBody>
      </p:sp>
    </p:spTree>
    <p:extLst>
      <p:ext uri="{BB962C8B-B14F-4D97-AF65-F5344CB8AC3E}">
        <p14:creationId xmlns:p14="http://schemas.microsoft.com/office/powerpoint/2010/main" val="217704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400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87611DC-D334-B981-D8F9-59C68E944BC4}"/>
              </a:ext>
            </a:extLst>
          </p:cNvPr>
          <p:cNvSpPr>
            <a:spLocks noGrp="1"/>
          </p:cNvSpPr>
          <p:nvPr>
            <p:ph type="title"/>
          </p:nvPr>
        </p:nvSpPr>
        <p:spPr/>
        <p:txBody>
          <a:bodyPr>
            <a:noAutofit/>
          </a:bodyPr>
          <a:lstStyle/>
          <a:p>
            <a:r>
              <a:rPr lang="it-IT" sz="3000" dirty="0"/>
              <a:t>Modello di Business dell’idea Progettuale in CANVAS</a:t>
            </a:r>
          </a:p>
        </p:txBody>
      </p:sp>
      <p:sp>
        <p:nvSpPr>
          <p:cNvPr id="3" name="Segnaposto contenuto 2">
            <a:extLst>
              <a:ext uri="{FF2B5EF4-FFF2-40B4-BE49-F238E27FC236}">
                <a16:creationId xmlns:a16="http://schemas.microsoft.com/office/drawing/2014/main" id="{8AA3657C-DAA7-F220-C3AD-517736A65852}"/>
              </a:ext>
            </a:extLst>
          </p:cNvPr>
          <p:cNvSpPr>
            <a:spLocks noGrp="1"/>
          </p:cNvSpPr>
          <p:nvPr>
            <p:ph idx="1"/>
          </p:nvPr>
        </p:nvSpPr>
        <p:spPr>
          <a:xfrm>
            <a:off x="-305499" y="2300073"/>
            <a:ext cx="3473571" cy="4465782"/>
          </a:xfrm>
        </p:spPr>
        <p:txBody>
          <a:bodyPr>
            <a:noAutofit/>
          </a:bodyPr>
          <a:lstStyle/>
          <a:p>
            <a:pPr marL="324000" lvl="1" indent="0">
              <a:buNone/>
            </a:pPr>
            <a:r>
              <a:rPr lang="it-IT" b="1" u="sng" dirty="0">
                <a:solidFill>
                  <a:schemeClr val="tx1"/>
                </a:solidFill>
              </a:rPr>
              <a:t>Canali</a:t>
            </a:r>
            <a:endParaRPr lang="it-IT" u="sng" dirty="0">
              <a:solidFill>
                <a:schemeClr val="tx1"/>
              </a:solidFill>
            </a:endParaRPr>
          </a:p>
          <a:p>
            <a:pPr lvl="2"/>
            <a:r>
              <a:rPr lang="it-IT" sz="1600" dirty="0">
                <a:solidFill>
                  <a:schemeClr val="tx1"/>
                </a:solidFill>
              </a:rPr>
              <a:t>    Internet (web e app)</a:t>
            </a:r>
          </a:p>
          <a:p>
            <a:pPr lvl="1"/>
            <a:endParaRPr lang="it-IT" dirty="0">
              <a:solidFill>
                <a:schemeClr val="tx1"/>
              </a:solidFill>
            </a:endParaRPr>
          </a:p>
          <a:p>
            <a:pPr marL="324000" lvl="1" indent="0">
              <a:buNone/>
            </a:pPr>
            <a:r>
              <a:rPr lang="it-IT" b="1" u="sng" dirty="0">
                <a:solidFill>
                  <a:schemeClr val="tx1"/>
                </a:solidFill>
              </a:rPr>
              <a:t>Relazione con i Clienti</a:t>
            </a:r>
            <a:endParaRPr lang="it-IT" dirty="0">
              <a:solidFill>
                <a:schemeClr val="tx1"/>
              </a:solidFill>
            </a:endParaRPr>
          </a:p>
          <a:p>
            <a:pPr lvl="2"/>
            <a:r>
              <a:rPr lang="it-IT" sz="1600" dirty="0">
                <a:solidFill>
                  <a:schemeClr val="tx1"/>
                </a:solidFill>
              </a:rPr>
              <a:t>    Assistenza continua</a:t>
            </a:r>
          </a:p>
          <a:p>
            <a:pPr lvl="2"/>
            <a:r>
              <a:rPr lang="it-IT" sz="1600" dirty="0">
                <a:solidFill>
                  <a:schemeClr val="tx1"/>
                </a:solidFill>
              </a:rPr>
              <a:t>    Personalizzazione</a:t>
            </a:r>
          </a:p>
          <a:p>
            <a:pPr lvl="2"/>
            <a:r>
              <a:rPr lang="it-IT" sz="1600" dirty="0">
                <a:solidFill>
                  <a:schemeClr val="tx1"/>
                </a:solidFill>
              </a:rPr>
              <a:t>    Raccolta e analisi feedback</a:t>
            </a:r>
          </a:p>
          <a:p>
            <a:pPr marL="324000" lvl="1" indent="0">
              <a:buNone/>
            </a:pPr>
            <a:endParaRPr lang="it-IT" dirty="0">
              <a:solidFill>
                <a:schemeClr val="tx1"/>
              </a:solidFill>
            </a:endParaRPr>
          </a:p>
          <a:p>
            <a:pPr marL="324000" lvl="1" indent="0">
              <a:buNone/>
            </a:pPr>
            <a:r>
              <a:rPr lang="it-IT" b="1" u="sng" dirty="0">
                <a:solidFill>
                  <a:schemeClr val="tx1"/>
                </a:solidFill>
              </a:rPr>
              <a:t>Risorse Chiave</a:t>
            </a:r>
            <a:endParaRPr lang="it-IT" dirty="0">
              <a:solidFill>
                <a:schemeClr val="tx1"/>
              </a:solidFill>
            </a:endParaRPr>
          </a:p>
          <a:p>
            <a:pPr lvl="2"/>
            <a:r>
              <a:rPr lang="it-IT" sz="1600" dirty="0">
                <a:solidFill>
                  <a:schemeClr val="tx1"/>
                </a:solidFill>
              </a:rPr>
              <a:t>    Esperti di blockchain e programmazione</a:t>
            </a:r>
          </a:p>
          <a:p>
            <a:pPr lvl="2"/>
            <a:r>
              <a:rPr lang="it-IT" sz="1600" dirty="0">
                <a:solidFill>
                  <a:schemeClr val="tx1"/>
                </a:solidFill>
              </a:rPr>
              <a:t>    Collaborazioni con professionisti del settore lattiero-caseario</a:t>
            </a:r>
          </a:p>
          <a:p>
            <a:pPr lvl="1"/>
            <a:endParaRPr lang="it-IT" dirty="0">
              <a:solidFill>
                <a:schemeClr val="tx1"/>
              </a:solidFill>
            </a:endParaRPr>
          </a:p>
        </p:txBody>
      </p:sp>
      <p:sp>
        <p:nvSpPr>
          <p:cNvPr id="4" name="CasellaDiTesto 3">
            <a:extLst>
              <a:ext uri="{FF2B5EF4-FFF2-40B4-BE49-F238E27FC236}">
                <a16:creationId xmlns:a16="http://schemas.microsoft.com/office/drawing/2014/main" id="{236317D3-1B4A-886B-7EBE-F3756C3C73BE}"/>
              </a:ext>
            </a:extLst>
          </p:cNvPr>
          <p:cNvSpPr txBox="1"/>
          <p:nvPr/>
        </p:nvSpPr>
        <p:spPr>
          <a:xfrm>
            <a:off x="3260436" y="1964541"/>
            <a:ext cx="4525818" cy="4801314"/>
          </a:xfrm>
          <a:prstGeom prst="rect">
            <a:avLst/>
          </a:prstGeom>
          <a:noFill/>
        </p:spPr>
        <p:txBody>
          <a:bodyPr wrap="square" rtlCol="0">
            <a:spAutoFit/>
          </a:bodyPr>
          <a:lstStyle/>
          <a:p>
            <a:pPr>
              <a:buClr>
                <a:schemeClr val="accent2"/>
              </a:buClr>
            </a:pPr>
            <a:r>
              <a:rPr lang="it-IT" b="1" u="sng" dirty="0"/>
              <a:t>Attività Chiave</a:t>
            </a:r>
          </a:p>
          <a:p>
            <a:pPr>
              <a:buClr>
                <a:schemeClr val="accent2"/>
              </a:buClr>
            </a:pPr>
            <a:endParaRPr lang="it-IT" dirty="0"/>
          </a:p>
          <a:p>
            <a:pPr marL="285750" indent="-285750">
              <a:buClr>
                <a:schemeClr val="accent2"/>
              </a:buClr>
              <a:buFont typeface="Wingdings" pitchFamily="2" charset="2"/>
              <a:buChar char="§"/>
            </a:pPr>
            <a:r>
              <a:rPr lang="it-IT" dirty="0"/>
              <a:t>    Sviluppo, progettazione e manutenzione di componenti per:</a:t>
            </a:r>
          </a:p>
          <a:p>
            <a:pPr marL="800100" lvl="1" indent="-342900">
              <a:buClr>
                <a:schemeClr val="accent2"/>
              </a:buClr>
              <a:buFont typeface="Wingdings" pitchFamily="2" charset="2"/>
              <a:buChar char="§"/>
            </a:pPr>
            <a:r>
              <a:rPr lang="it-IT" dirty="0"/>
              <a:t>        Comunicazione Off-Chain Database</a:t>
            </a:r>
          </a:p>
          <a:p>
            <a:pPr marL="800100" lvl="1" indent="-342900">
              <a:buClr>
                <a:schemeClr val="accent2"/>
              </a:buClr>
              <a:buFont typeface="Wingdings" pitchFamily="2" charset="2"/>
              <a:buChar char="§"/>
            </a:pPr>
            <a:r>
              <a:rPr lang="it-IT" dirty="0"/>
              <a:t>        Comunicazione Blockchain</a:t>
            </a:r>
          </a:p>
          <a:p>
            <a:pPr marL="800100" lvl="1" indent="-342900">
              <a:buClr>
                <a:schemeClr val="accent2"/>
              </a:buClr>
              <a:buFont typeface="Wingdings" pitchFamily="2" charset="2"/>
              <a:buChar char="§"/>
            </a:pPr>
            <a:r>
              <a:rPr lang="it-IT" dirty="0"/>
              <a:t>        Registrazione</a:t>
            </a:r>
          </a:p>
          <a:p>
            <a:pPr marL="800100" lvl="1" indent="-342900">
              <a:buClr>
                <a:schemeClr val="accent2"/>
              </a:buClr>
              <a:buFont typeface="Wingdings" pitchFamily="2" charset="2"/>
              <a:buChar char="§"/>
            </a:pPr>
            <a:r>
              <a:rPr lang="it-IT" dirty="0"/>
              <a:t>        Sistema Tag ID</a:t>
            </a:r>
          </a:p>
          <a:p>
            <a:pPr marL="800100" lvl="1" indent="-342900">
              <a:buClr>
                <a:schemeClr val="accent2"/>
              </a:buClr>
              <a:buFont typeface="Wingdings" pitchFamily="2" charset="2"/>
              <a:buChar char="§"/>
            </a:pPr>
            <a:r>
              <a:rPr lang="it-IT" dirty="0"/>
              <a:t>        Integrazione con servizi di marketing</a:t>
            </a:r>
          </a:p>
          <a:p>
            <a:pPr>
              <a:buClr>
                <a:schemeClr val="accent2"/>
              </a:buClr>
            </a:pPr>
            <a:endParaRPr lang="it-IT" dirty="0"/>
          </a:p>
          <a:p>
            <a:pPr>
              <a:buClr>
                <a:schemeClr val="accent2"/>
              </a:buClr>
            </a:pPr>
            <a:endParaRPr lang="it-IT" dirty="0"/>
          </a:p>
          <a:p>
            <a:pPr marL="285750" indent="-285750">
              <a:buClr>
                <a:schemeClr val="accent2"/>
              </a:buClr>
              <a:buFont typeface="Wingdings" pitchFamily="2" charset="2"/>
              <a:buChar char="§"/>
            </a:pPr>
            <a:r>
              <a:rPr lang="it-IT" b="1" u="sng" dirty="0"/>
              <a:t>Partner Chiave</a:t>
            </a:r>
          </a:p>
          <a:p>
            <a:pPr marL="285750" indent="-285750">
              <a:buClr>
                <a:schemeClr val="accent2"/>
              </a:buClr>
              <a:buFont typeface="Wingdings" pitchFamily="2" charset="2"/>
              <a:buChar char="§"/>
            </a:pPr>
            <a:endParaRPr lang="it-IT" dirty="0"/>
          </a:p>
          <a:p>
            <a:pPr marL="285750" indent="-285750">
              <a:buClr>
                <a:schemeClr val="accent2"/>
              </a:buClr>
              <a:buFont typeface="Wingdings" pitchFamily="2" charset="2"/>
              <a:buChar char="§"/>
            </a:pPr>
            <a:r>
              <a:rPr lang="it-IT" dirty="0"/>
              <a:t>    Sviluppatori IT ed esperti blockchain</a:t>
            </a:r>
          </a:p>
          <a:p>
            <a:pPr marL="285750" indent="-285750">
              <a:buClr>
                <a:schemeClr val="accent2"/>
              </a:buClr>
              <a:buFont typeface="Wingdings" pitchFamily="2" charset="2"/>
              <a:buChar char="§"/>
            </a:pPr>
            <a:r>
              <a:rPr lang="it-IT" dirty="0"/>
              <a:t>    Enti di certificazione e regolatori</a:t>
            </a:r>
          </a:p>
        </p:txBody>
      </p:sp>
      <p:sp>
        <p:nvSpPr>
          <p:cNvPr id="5" name="CasellaDiTesto 4">
            <a:extLst>
              <a:ext uri="{FF2B5EF4-FFF2-40B4-BE49-F238E27FC236}">
                <a16:creationId xmlns:a16="http://schemas.microsoft.com/office/drawing/2014/main" id="{B44F00C0-37E5-11AA-4B8F-43C42F7BC624}"/>
              </a:ext>
            </a:extLst>
          </p:cNvPr>
          <p:cNvSpPr txBox="1"/>
          <p:nvPr/>
        </p:nvSpPr>
        <p:spPr>
          <a:xfrm>
            <a:off x="7662429" y="2002724"/>
            <a:ext cx="4610045" cy="3139321"/>
          </a:xfrm>
          <a:prstGeom prst="rect">
            <a:avLst/>
          </a:prstGeom>
          <a:noFill/>
        </p:spPr>
        <p:txBody>
          <a:bodyPr wrap="none" rtlCol="0">
            <a:spAutoFit/>
          </a:bodyPr>
          <a:lstStyle/>
          <a:p>
            <a:pPr marL="285750" indent="-285750">
              <a:buClr>
                <a:schemeClr val="accent2"/>
              </a:buClr>
              <a:buFont typeface="Wingdings" pitchFamily="2" charset="2"/>
              <a:buChar char="§"/>
            </a:pPr>
            <a:r>
              <a:rPr lang="it-IT" b="1" u="sng" dirty="0"/>
              <a:t>Flussi di Ricavi</a:t>
            </a:r>
          </a:p>
          <a:p>
            <a:pPr marL="285750" indent="-285750">
              <a:buClr>
                <a:schemeClr val="accent2"/>
              </a:buClr>
              <a:buFont typeface="Wingdings" pitchFamily="2" charset="2"/>
              <a:buChar char="§"/>
            </a:pPr>
            <a:endParaRPr lang="it-IT" dirty="0"/>
          </a:p>
          <a:p>
            <a:pPr marL="285750" indent="-285750">
              <a:buClr>
                <a:schemeClr val="accent2"/>
              </a:buClr>
              <a:buFont typeface="Wingdings" pitchFamily="2" charset="2"/>
              <a:buChar char="§"/>
            </a:pPr>
            <a:r>
              <a:rPr lang="it-IT" dirty="0"/>
              <a:t>    Abbonamenti annuali</a:t>
            </a:r>
          </a:p>
          <a:p>
            <a:pPr marL="285750" indent="-285750">
              <a:buClr>
                <a:schemeClr val="accent2"/>
              </a:buClr>
              <a:buFont typeface="Wingdings" pitchFamily="2" charset="2"/>
              <a:buChar char="§"/>
            </a:pPr>
            <a:r>
              <a:rPr lang="it-IT" dirty="0"/>
              <a:t>    Versione </a:t>
            </a:r>
            <a:r>
              <a:rPr lang="it-IT" dirty="0" err="1"/>
              <a:t>professional</a:t>
            </a:r>
            <a:endParaRPr lang="it-IT" dirty="0"/>
          </a:p>
          <a:p>
            <a:pPr marL="285750" indent="-285750">
              <a:buClr>
                <a:schemeClr val="accent2"/>
              </a:buClr>
              <a:buFont typeface="Wingdings" pitchFamily="2" charset="2"/>
              <a:buChar char="§"/>
            </a:pPr>
            <a:endParaRPr lang="it-IT" dirty="0"/>
          </a:p>
          <a:p>
            <a:pPr marL="285750" indent="-285750">
              <a:buClr>
                <a:schemeClr val="accent2"/>
              </a:buClr>
              <a:buFont typeface="Wingdings" pitchFamily="2" charset="2"/>
              <a:buChar char="§"/>
            </a:pPr>
            <a:r>
              <a:rPr lang="it-IT" b="1" u="sng" dirty="0"/>
              <a:t>Struttura dei Costi</a:t>
            </a:r>
          </a:p>
          <a:p>
            <a:pPr marL="285750" indent="-285750">
              <a:buClr>
                <a:schemeClr val="accent2"/>
              </a:buClr>
              <a:buFont typeface="Wingdings" pitchFamily="2" charset="2"/>
              <a:buChar char="§"/>
            </a:pPr>
            <a:endParaRPr lang="it-IT" dirty="0"/>
          </a:p>
          <a:p>
            <a:pPr marL="285750" indent="-285750">
              <a:buClr>
                <a:schemeClr val="accent2"/>
              </a:buClr>
              <a:buFont typeface="Wingdings" pitchFamily="2" charset="2"/>
              <a:buChar char="§"/>
            </a:pPr>
            <a:r>
              <a:rPr lang="it-IT" dirty="0"/>
              <a:t>    Sviluppo e implementazione del software</a:t>
            </a:r>
          </a:p>
          <a:p>
            <a:pPr marL="285750" indent="-285750">
              <a:buClr>
                <a:schemeClr val="accent2"/>
              </a:buClr>
              <a:buFont typeface="Wingdings" pitchFamily="2" charset="2"/>
              <a:buChar char="§"/>
            </a:pPr>
            <a:r>
              <a:rPr lang="it-IT" dirty="0"/>
              <a:t>    Manutenzione ed evoluzione del software</a:t>
            </a:r>
          </a:p>
          <a:p>
            <a:pPr marL="285750" indent="-285750">
              <a:buClr>
                <a:schemeClr val="accent2"/>
              </a:buClr>
              <a:buFont typeface="Wingdings" pitchFamily="2" charset="2"/>
              <a:buChar char="§"/>
            </a:pPr>
            <a:r>
              <a:rPr lang="it-IT" dirty="0"/>
              <a:t>    Supporto e assistenza clienti</a:t>
            </a:r>
          </a:p>
          <a:p>
            <a:pPr marL="285750" indent="-285750">
              <a:buClr>
                <a:schemeClr val="accent2"/>
              </a:buClr>
              <a:buFont typeface="Wingdings" pitchFamily="2" charset="2"/>
              <a:buChar char="§"/>
            </a:pPr>
            <a:endParaRPr lang="it-IT" dirty="0"/>
          </a:p>
        </p:txBody>
      </p:sp>
    </p:spTree>
    <p:extLst>
      <p:ext uri="{BB962C8B-B14F-4D97-AF65-F5344CB8AC3E}">
        <p14:creationId xmlns:p14="http://schemas.microsoft.com/office/powerpoint/2010/main" val="3408074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2000"/>
                                  </p:stCondLst>
                                  <p:childTnLst>
                                    <p:set>
                                      <p:cBhvr>
                                        <p:cTn id="25" dur="1" fill="hold">
                                          <p:stCondLst>
                                            <p:cond delay="0"/>
                                          </p:stCondLst>
                                        </p:cTn>
                                        <p:tgtEl>
                                          <p:spTgt spid="4"/>
                                        </p:tgtEl>
                                        <p:attrNameLst>
                                          <p:attrName>style.visibility</p:attrName>
                                        </p:attrNameLst>
                                      </p:cBhvr>
                                      <p:to>
                                        <p:strVal val="visible"/>
                                      </p:to>
                                    </p:set>
                                  </p:childTnLst>
                                </p:cTn>
                              </p:par>
                            </p:childTnLst>
                          </p:cTn>
                        </p:par>
                        <p:par>
                          <p:cTn id="26" fill="hold">
                            <p:stCondLst>
                              <p:cond delay="2000"/>
                            </p:stCondLst>
                            <p:childTnLst>
                              <p:par>
                                <p:cTn id="27" presetID="1" presetClass="entr" presetSubtype="0" fill="hold" grpId="0" nodeType="afterEffect">
                                  <p:stCondLst>
                                    <p:cond delay="200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3537FB-4437-BD4F-70CA-9B767DF57DD8}"/>
              </a:ext>
            </a:extLst>
          </p:cNvPr>
          <p:cNvSpPr>
            <a:spLocks noGrp="1"/>
          </p:cNvSpPr>
          <p:nvPr>
            <p:ph type="title"/>
          </p:nvPr>
        </p:nvSpPr>
        <p:spPr>
          <a:xfrm>
            <a:off x="581192" y="702156"/>
            <a:ext cx="11029616" cy="1013800"/>
          </a:xfrm>
        </p:spPr>
        <p:txBody>
          <a:bodyPr>
            <a:normAutofit/>
          </a:bodyPr>
          <a:lstStyle/>
          <a:p>
            <a:r>
              <a:rPr lang="it-IT" sz="3200" dirty="0"/>
              <a:t>Use CASE:  Registrazione di un Lotto di Latte</a:t>
            </a:r>
          </a:p>
        </p:txBody>
      </p:sp>
      <p:sp>
        <p:nvSpPr>
          <p:cNvPr id="10" name="Rectangle 9">
            <a:extLst>
              <a:ext uri="{FF2B5EF4-FFF2-40B4-BE49-F238E27FC236}">
                <a16:creationId xmlns:a16="http://schemas.microsoft.com/office/drawing/2014/main" id="{3FE9758B-E361-4084-8D9F-729FA6C4A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descr="Immagine che contiene diagramma, schizzo, disegno, testo&#10;&#10;Descrizione generata automaticamente">
            <a:extLst>
              <a:ext uri="{FF2B5EF4-FFF2-40B4-BE49-F238E27FC236}">
                <a16:creationId xmlns:a16="http://schemas.microsoft.com/office/drawing/2014/main" id="{52D04100-F93A-B3E5-9D55-73DACC170766}"/>
              </a:ext>
            </a:extLst>
          </p:cNvPr>
          <p:cNvPicPr>
            <a:picLocks noChangeAspect="1"/>
          </p:cNvPicPr>
          <p:nvPr/>
        </p:nvPicPr>
        <p:blipFill>
          <a:blip r:embed="rId3"/>
          <a:stretch>
            <a:fillRect/>
          </a:stretch>
        </p:blipFill>
        <p:spPr>
          <a:xfrm>
            <a:off x="168442" y="1896311"/>
            <a:ext cx="6342007" cy="4624805"/>
          </a:xfrm>
          <a:prstGeom prst="rect">
            <a:avLst/>
          </a:prstGeom>
        </p:spPr>
      </p:pic>
      <p:sp>
        <p:nvSpPr>
          <p:cNvPr id="3" name="Segnaposto contenuto 2">
            <a:extLst>
              <a:ext uri="{FF2B5EF4-FFF2-40B4-BE49-F238E27FC236}">
                <a16:creationId xmlns:a16="http://schemas.microsoft.com/office/drawing/2014/main" id="{3B90918C-E197-41E3-C664-E35D071FDB8A}"/>
              </a:ext>
            </a:extLst>
          </p:cNvPr>
          <p:cNvSpPr>
            <a:spLocks noGrp="1"/>
          </p:cNvSpPr>
          <p:nvPr>
            <p:ph idx="1"/>
          </p:nvPr>
        </p:nvSpPr>
        <p:spPr>
          <a:xfrm>
            <a:off x="6510449" y="1896311"/>
            <a:ext cx="5275001" cy="5095615"/>
          </a:xfrm>
        </p:spPr>
        <p:txBody>
          <a:bodyPr>
            <a:normAutofit/>
          </a:bodyPr>
          <a:lstStyle/>
          <a:p>
            <a:pPr>
              <a:lnSpc>
                <a:spcPct val="90000"/>
              </a:lnSpc>
            </a:pPr>
            <a:r>
              <a:rPr lang="it-IT" sz="1400" dirty="0">
                <a:solidFill>
                  <a:schemeClr val="tx1"/>
                </a:solidFill>
              </a:rPr>
              <a:t>Il </a:t>
            </a:r>
            <a:r>
              <a:rPr lang="it-IT" sz="1400" b="1" dirty="0">
                <a:solidFill>
                  <a:schemeClr val="tx1"/>
                </a:solidFill>
              </a:rPr>
              <a:t>Produttore</a:t>
            </a:r>
            <a:r>
              <a:rPr lang="it-IT" sz="1400" dirty="0">
                <a:solidFill>
                  <a:schemeClr val="tx1"/>
                </a:solidFill>
              </a:rPr>
              <a:t> avvia il processo:</a:t>
            </a:r>
          </a:p>
          <a:p>
            <a:pPr lvl="1">
              <a:lnSpc>
                <a:spcPct val="90000"/>
              </a:lnSpc>
            </a:pPr>
            <a:r>
              <a:rPr lang="it-IT" sz="1400" dirty="0">
                <a:solidFill>
                  <a:schemeClr val="tx1"/>
                </a:solidFill>
              </a:rPr>
              <a:t>Inserisce, all’interno della piattaforma, l’allevamento di riferimento, il silos e le informazioni correlate al latte in esso contenuto, le quali vengono verificate dall’</a:t>
            </a:r>
            <a:r>
              <a:rPr lang="it-IT" sz="1400" b="1" dirty="0">
                <a:solidFill>
                  <a:schemeClr val="tx1"/>
                </a:solidFill>
              </a:rPr>
              <a:t>Ispettore</a:t>
            </a:r>
            <a:r>
              <a:rPr lang="it-IT" sz="1400" dirty="0">
                <a:solidFill>
                  <a:schemeClr val="tx1"/>
                </a:solidFill>
              </a:rPr>
              <a:t> </a:t>
            </a:r>
            <a:r>
              <a:rPr lang="it-IT" sz="1400" b="1" dirty="0">
                <a:solidFill>
                  <a:schemeClr val="tx1"/>
                </a:solidFill>
              </a:rPr>
              <a:t>Qualità</a:t>
            </a:r>
            <a:r>
              <a:rPr lang="it-IT" sz="1400" dirty="0">
                <a:solidFill>
                  <a:schemeClr val="tx1"/>
                </a:solidFill>
              </a:rPr>
              <a:t>, che assicura la conformità agli standard.</a:t>
            </a:r>
          </a:p>
          <a:p>
            <a:pPr lvl="1">
              <a:lnSpc>
                <a:spcPct val="90000"/>
              </a:lnSpc>
            </a:pPr>
            <a:r>
              <a:rPr lang="it-IT" sz="1400" dirty="0">
                <a:solidFill>
                  <a:schemeClr val="tx1"/>
                </a:solidFill>
              </a:rPr>
              <a:t>L'</a:t>
            </a:r>
            <a:r>
              <a:rPr lang="it-IT" sz="1400" b="1" dirty="0">
                <a:solidFill>
                  <a:schemeClr val="tx1"/>
                </a:solidFill>
              </a:rPr>
              <a:t>Imbottigliatore</a:t>
            </a:r>
            <a:r>
              <a:rPr lang="it-IT" sz="1400" dirty="0">
                <a:solidFill>
                  <a:schemeClr val="tx1"/>
                </a:solidFill>
              </a:rPr>
              <a:t> inserisce le casse di latte nella piattaforma, associandole ad un Tag ID. </a:t>
            </a:r>
          </a:p>
          <a:p>
            <a:pPr lvl="2">
              <a:lnSpc>
                <a:spcPct val="90000"/>
              </a:lnSpc>
            </a:pPr>
            <a:r>
              <a:rPr lang="it-IT" dirty="0">
                <a:solidFill>
                  <a:schemeClr val="tx1"/>
                </a:solidFill>
              </a:rPr>
              <a:t>A questo punto, aggiunge informazioni relative al latte contenuto nelle bottiglie, compresa la temperatura.</a:t>
            </a:r>
          </a:p>
          <a:p>
            <a:pPr lvl="2">
              <a:lnSpc>
                <a:spcPct val="90000"/>
              </a:lnSpc>
            </a:pPr>
            <a:r>
              <a:rPr lang="it-IT" dirty="0">
                <a:solidFill>
                  <a:schemeClr val="tx1"/>
                </a:solidFill>
              </a:rPr>
              <a:t>Raggruppa quindi le casse di latte da spedire in un lotto e lo inserisce nella piattaforma associandolo ad un Tag ID.</a:t>
            </a:r>
          </a:p>
          <a:p>
            <a:pPr lvl="1">
              <a:lnSpc>
                <a:spcPct val="90000"/>
              </a:lnSpc>
            </a:pPr>
            <a:r>
              <a:rPr lang="it-IT" sz="1400" dirty="0">
                <a:solidFill>
                  <a:schemeClr val="tx1"/>
                </a:solidFill>
              </a:rPr>
              <a:t>Il </a:t>
            </a:r>
            <a:r>
              <a:rPr lang="it-IT" sz="1400" b="1" dirty="0">
                <a:solidFill>
                  <a:schemeClr val="tx1"/>
                </a:solidFill>
              </a:rPr>
              <a:t>Gestore delle transazioni da registrare su blockchain</a:t>
            </a:r>
            <a:r>
              <a:rPr lang="it-IT" sz="1400" dirty="0">
                <a:solidFill>
                  <a:schemeClr val="tx1"/>
                </a:solidFill>
              </a:rPr>
              <a:t> registra tutte le transazioni sulla blockchain e nell'off-chain database del Produttore.</a:t>
            </a:r>
          </a:p>
          <a:p>
            <a:pPr>
              <a:lnSpc>
                <a:spcPct val="90000"/>
              </a:lnSpc>
            </a:pPr>
            <a:r>
              <a:rPr lang="it-IT" sz="1400" dirty="0">
                <a:solidFill>
                  <a:schemeClr val="tx1"/>
                </a:solidFill>
              </a:rPr>
              <a:t>Uscendo dalla fase di produzione si avrà un tag di riconoscimento sia per il lotto sia per le casse di latte, dove ogni bottiglia della stessa cassa avrà lo stesso tag.</a:t>
            </a:r>
          </a:p>
          <a:p>
            <a:pPr>
              <a:lnSpc>
                <a:spcPct val="90000"/>
              </a:lnSpc>
            </a:pPr>
            <a:endParaRPr lang="it-IT" sz="1400" dirty="0">
              <a:solidFill>
                <a:schemeClr val="tx1"/>
              </a:solidFill>
            </a:endParaRPr>
          </a:p>
        </p:txBody>
      </p:sp>
    </p:spTree>
    <p:extLst>
      <p:ext uri="{BB962C8B-B14F-4D97-AF65-F5344CB8AC3E}">
        <p14:creationId xmlns:p14="http://schemas.microsoft.com/office/powerpoint/2010/main" val="57545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94C14E-6BFE-CA83-2A21-4FEC0BC12A40}"/>
              </a:ext>
            </a:extLst>
          </p:cNvPr>
          <p:cNvSpPr>
            <a:spLocks noGrp="1"/>
          </p:cNvSpPr>
          <p:nvPr>
            <p:ph type="title"/>
          </p:nvPr>
        </p:nvSpPr>
        <p:spPr>
          <a:xfrm>
            <a:off x="581192" y="702156"/>
            <a:ext cx="11029616" cy="1013800"/>
          </a:xfrm>
        </p:spPr>
        <p:txBody>
          <a:bodyPr>
            <a:normAutofit fontScale="90000"/>
          </a:bodyPr>
          <a:lstStyle/>
          <a:p>
            <a:r>
              <a:rPr lang="it-IT" sz="3200" dirty="0"/>
              <a:t>USE CASE: Monitoraggio della Temperatura durante il Trasporto </a:t>
            </a:r>
          </a:p>
        </p:txBody>
      </p:sp>
      <p:sp>
        <p:nvSpPr>
          <p:cNvPr id="14" name="Rectangle 9">
            <a:extLst>
              <a:ext uri="{FF2B5EF4-FFF2-40B4-BE49-F238E27FC236}">
                <a16:creationId xmlns:a16="http://schemas.microsoft.com/office/drawing/2014/main" id="{3FE9758B-E361-4084-8D9F-729FA6C4A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descr="Immagine che contiene diagramma, schizzo, testo, disegno&#10;&#10;Descrizione generata automaticamente">
            <a:extLst>
              <a:ext uri="{FF2B5EF4-FFF2-40B4-BE49-F238E27FC236}">
                <a16:creationId xmlns:a16="http://schemas.microsoft.com/office/drawing/2014/main" id="{BD9EB9CD-678F-FDCC-DEAA-71AAFF8AA08B}"/>
              </a:ext>
            </a:extLst>
          </p:cNvPr>
          <p:cNvPicPr>
            <a:picLocks noChangeAspect="1"/>
          </p:cNvPicPr>
          <p:nvPr/>
        </p:nvPicPr>
        <p:blipFill>
          <a:blip r:embed="rId2"/>
          <a:stretch>
            <a:fillRect/>
          </a:stretch>
        </p:blipFill>
        <p:spPr>
          <a:xfrm>
            <a:off x="132728" y="1925053"/>
            <a:ext cx="6512276" cy="4788568"/>
          </a:xfrm>
          <a:prstGeom prst="rect">
            <a:avLst/>
          </a:prstGeom>
        </p:spPr>
      </p:pic>
      <p:sp>
        <p:nvSpPr>
          <p:cNvPr id="3" name="Segnaposto contenuto 2">
            <a:extLst>
              <a:ext uri="{FF2B5EF4-FFF2-40B4-BE49-F238E27FC236}">
                <a16:creationId xmlns:a16="http://schemas.microsoft.com/office/drawing/2014/main" id="{E10C38D6-456E-F509-082C-7B2F714E1302}"/>
              </a:ext>
            </a:extLst>
          </p:cNvPr>
          <p:cNvSpPr>
            <a:spLocks noGrp="1"/>
          </p:cNvSpPr>
          <p:nvPr>
            <p:ph idx="1"/>
          </p:nvPr>
        </p:nvSpPr>
        <p:spPr>
          <a:xfrm>
            <a:off x="6470466" y="2521375"/>
            <a:ext cx="5275001" cy="4045683"/>
          </a:xfrm>
        </p:spPr>
        <p:txBody>
          <a:bodyPr>
            <a:noAutofit/>
          </a:bodyPr>
          <a:lstStyle/>
          <a:p>
            <a:pPr>
              <a:lnSpc>
                <a:spcPct val="90000"/>
              </a:lnSpc>
            </a:pPr>
            <a:r>
              <a:rPr lang="it-IT" dirty="0">
                <a:solidFill>
                  <a:schemeClr val="tx1"/>
                </a:solidFill>
              </a:rPr>
              <a:t>Il </a:t>
            </a:r>
            <a:r>
              <a:rPr lang="it-IT" b="1" dirty="0">
                <a:solidFill>
                  <a:schemeClr val="tx1"/>
                </a:solidFill>
              </a:rPr>
              <a:t>Trasportatore: </a:t>
            </a:r>
          </a:p>
          <a:p>
            <a:pPr lvl="1">
              <a:lnSpc>
                <a:spcPct val="90000"/>
              </a:lnSpc>
            </a:pPr>
            <a:r>
              <a:rPr lang="it-IT" sz="1800" dirty="0">
                <a:solidFill>
                  <a:schemeClr val="tx1"/>
                </a:solidFill>
              </a:rPr>
              <a:t>Riceve i dati forniti dall'</a:t>
            </a:r>
            <a:r>
              <a:rPr lang="it-IT" sz="1800" b="1" dirty="0">
                <a:solidFill>
                  <a:schemeClr val="tx1"/>
                </a:solidFill>
              </a:rPr>
              <a:t>Imbottigliatore</a:t>
            </a:r>
            <a:r>
              <a:rPr lang="it-IT" sz="1800" dirty="0">
                <a:solidFill>
                  <a:schemeClr val="tx1"/>
                </a:solidFill>
              </a:rPr>
              <a:t>, i quali comprendono tutte le informazioni relative ai lotti di latte da trasportare.</a:t>
            </a:r>
          </a:p>
          <a:p>
            <a:pPr lvl="1">
              <a:lnSpc>
                <a:spcPct val="90000"/>
              </a:lnSpc>
            </a:pPr>
            <a:r>
              <a:rPr lang="it-IT" sz="1800" dirty="0">
                <a:solidFill>
                  <a:schemeClr val="tx1"/>
                </a:solidFill>
              </a:rPr>
              <a:t>Una volta ricevuti i dati, provvede a inserire le informazioni relative al lotto nel sistema, assicurandosi che tutti i dettagli necessari siano registrati correttamente.</a:t>
            </a:r>
          </a:p>
          <a:p>
            <a:pPr lvl="1">
              <a:lnSpc>
                <a:spcPct val="90000"/>
              </a:lnSpc>
            </a:pPr>
            <a:r>
              <a:rPr lang="it-IT" sz="1800" dirty="0">
                <a:solidFill>
                  <a:schemeClr val="tx1"/>
                </a:solidFill>
              </a:rPr>
              <a:t>Il </a:t>
            </a:r>
            <a:r>
              <a:rPr lang="it-IT" sz="1800" b="1" dirty="0">
                <a:solidFill>
                  <a:schemeClr val="tx1"/>
                </a:solidFill>
              </a:rPr>
              <a:t>Gestore delle transazioni da registrare su blockchain </a:t>
            </a:r>
            <a:r>
              <a:rPr lang="it-IT" sz="1800" dirty="0">
                <a:solidFill>
                  <a:schemeClr val="tx1"/>
                </a:solidFill>
              </a:rPr>
              <a:t>registra poi tutte le transazioni pertinenti sulla blockchain e nell'off-chain database.</a:t>
            </a:r>
          </a:p>
          <a:p>
            <a:pPr lvl="1">
              <a:lnSpc>
                <a:spcPct val="90000"/>
              </a:lnSpc>
            </a:pPr>
            <a:r>
              <a:rPr lang="it-IT" sz="1800" dirty="0">
                <a:solidFill>
                  <a:schemeClr val="tx1"/>
                </a:solidFill>
              </a:rPr>
              <a:t>Infine, i dati vengono forniti al </a:t>
            </a:r>
            <a:r>
              <a:rPr lang="it-IT" sz="1800" b="1" dirty="0">
                <a:solidFill>
                  <a:schemeClr val="tx1"/>
                </a:solidFill>
              </a:rPr>
              <a:t>Rivenditore</a:t>
            </a:r>
            <a:r>
              <a:rPr lang="it-IT" sz="1800" dirty="0">
                <a:solidFill>
                  <a:schemeClr val="tx1"/>
                </a:solidFill>
              </a:rPr>
              <a:t>, che utilizza queste informazioni per verificare le proprietà qualitative del latte al momento della vendita.</a:t>
            </a:r>
          </a:p>
          <a:p>
            <a:pPr>
              <a:lnSpc>
                <a:spcPct val="90000"/>
              </a:lnSpc>
            </a:pPr>
            <a:endParaRPr lang="it-IT" dirty="0">
              <a:solidFill>
                <a:schemeClr val="tx1"/>
              </a:solidFill>
            </a:endParaRPr>
          </a:p>
        </p:txBody>
      </p:sp>
    </p:spTree>
    <p:extLst>
      <p:ext uri="{BB962C8B-B14F-4D97-AF65-F5344CB8AC3E}">
        <p14:creationId xmlns:p14="http://schemas.microsoft.com/office/powerpoint/2010/main" val="3036126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E1BB09D-85CE-AE0C-F91E-E2974F3FB78D}"/>
              </a:ext>
            </a:extLst>
          </p:cNvPr>
          <p:cNvSpPr>
            <a:spLocks noGrp="1"/>
          </p:cNvSpPr>
          <p:nvPr>
            <p:ph type="title"/>
          </p:nvPr>
        </p:nvSpPr>
        <p:spPr>
          <a:xfrm>
            <a:off x="581192" y="702156"/>
            <a:ext cx="11029616" cy="1013800"/>
          </a:xfrm>
        </p:spPr>
        <p:txBody>
          <a:bodyPr>
            <a:normAutofit/>
          </a:bodyPr>
          <a:lstStyle/>
          <a:p>
            <a:r>
              <a:rPr lang="it-IT" sz="3200" dirty="0"/>
              <a:t>USE CASE: Vendita e Feedback</a:t>
            </a:r>
          </a:p>
        </p:txBody>
      </p:sp>
      <p:sp>
        <p:nvSpPr>
          <p:cNvPr id="10" name="Rectangle 9">
            <a:extLst>
              <a:ext uri="{FF2B5EF4-FFF2-40B4-BE49-F238E27FC236}">
                <a16:creationId xmlns:a16="http://schemas.microsoft.com/office/drawing/2014/main" id="{3FE9758B-E361-4084-8D9F-729FA6C4A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descr="Immagine che contiene schizzo, disegno, diagramma, testo&#10;&#10;Descrizione generata automaticamente">
            <a:extLst>
              <a:ext uri="{FF2B5EF4-FFF2-40B4-BE49-F238E27FC236}">
                <a16:creationId xmlns:a16="http://schemas.microsoft.com/office/drawing/2014/main" id="{1D84875F-E06A-7164-808F-1A5B4DA236F5}"/>
              </a:ext>
            </a:extLst>
          </p:cNvPr>
          <p:cNvPicPr>
            <a:picLocks noChangeAspect="1"/>
          </p:cNvPicPr>
          <p:nvPr/>
        </p:nvPicPr>
        <p:blipFill>
          <a:blip r:embed="rId2"/>
          <a:stretch>
            <a:fillRect/>
          </a:stretch>
        </p:blipFill>
        <p:spPr>
          <a:xfrm>
            <a:off x="235949" y="1879105"/>
            <a:ext cx="6051884" cy="4978895"/>
          </a:xfrm>
          <a:prstGeom prst="rect">
            <a:avLst/>
          </a:prstGeom>
        </p:spPr>
      </p:pic>
      <p:sp>
        <p:nvSpPr>
          <p:cNvPr id="3" name="Segnaposto contenuto 2">
            <a:extLst>
              <a:ext uri="{FF2B5EF4-FFF2-40B4-BE49-F238E27FC236}">
                <a16:creationId xmlns:a16="http://schemas.microsoft.com/office/drawing/2014/main" id="{FB3B5509-60C6-8F66-CE9B-DB88AAB8DE8B}"/>
              </a:ext>
            </a:extLst>
          </p:cNvPr>
          <p:cNvSpPr>
            <a:spLocks noGrp="1"/>
          </p:cNvSpPr>
          <p:nvPr>
            <p:ph idx="1"/>
          </p:nvPr>
        </p:nvSpPr>
        <p:spPr>
          <a:xfrm>
            <a:off x="6401222" y="2278435"/>
            <a:ext cx="5275001" cy="4045683"/>
          </a:xfrm>
        </p:spPr>
        <p:txBody>
          <a:bodyPr>
            <a:noAutofit/>
          </a:bodyPr>
          <a:lstStyle/>
          <a:p>
            <a:pPr>
              <a:lnSpc>
                <a:spcPct val="90000"/>
              </a:lnSpc>
            </a:pPr>
            <a:r>
              <a:rPr lang="it-IT" sz="1400" dirty="0">
                <a:solidFill>
                  <a:schemeClr val="tx1"/>
                </a:solidFill>
              </a:rPr>
              <a:t>Il </a:t>
            </a:r>
            <a:r>
              <a:rPr lang="it-IT" sz="1400" b="1" dirty="0">
                <a:solidFill>
                  <a:schemeClr val="tx1"/>
                </a:solidFill>
              </a:rPr>
              <a:t>Magazziniere</a:t>
            </a:r>
            <a:r>
              <a:rPr lang="it-IT" sz="1400" dirty="0">
                <a:solidFill>
                  <a:schemeClr val="tx1"/>
                </a:solidFill>
              </a:rPr>
              <a:t> riceve i dati forniti dal </a:t>
            </a:r>
            <a:r>
              <a:rPr lang="it-IT" sz="1400" b="1" dirty="0">
                <a:solidFill>
                  <a:schemeClr val="tx1"/>
                </a:solidFill>
              </a:rPr>
              <a:t>Trasportatore</a:t>
            </a:r>
            <a:r>
              <a:rPr lang="it-IT" sz="1400" dirty="0">
                <a:solidFill>
                  <a:schemeClr val="tx1"/>
                </a:solidFill>
              </a:rPr>
              <a:t>, incluse tutte le informazioni relative ai lotti di latte ricevuti.</a:t>
            </a:r>
          </a:p>
          <a:p>
            <a:pPr lvl="1">
              <a:lnSpc>
                <a:spcPct val="90000"/>
              </a:lnSpc>
            </a:pPr>
            <a:r>
              <a:rPr lang="it-IT" sz="1400" dirty="0">
                <a:solidFill>
                  <a:schemeClr val="tx1"/>
                </a:solidFill>
              </a:rPr>
              <a:t>Procede quindi a registrare i lotti di latte nel sistema, assicurando che tutte le informazioni siano accurate e aggiornate.</a:t>
            </a:r>
          </a:p>
          <a:p>
            <a:pPr>
              <a:lnSpc>
                <a:spcPct val="90000"/>
              </a:lnSpc>
            </a:pPr>
            <a:r>
              <a:rPr lang="it-IT" sz="1400" dirty="0">
                <a:solidFill>
                  <a:schemeClr val="tx1"/>
                </a:solidFill>
              </a:rPr>
              <a:t>Una volta che i lotti di latte sono stati registrati, il </a:t>
            </a:r>
            <a:r>
              <a:rPr lang="it-IT" sz="1400" b="1" dirty="0">
                <a:solidFill>
                  <a:schemeClr val="tx1"/>
                </a:solidFill>
              </a:rPr>
              <a:t>Gestore software delle transazioni sulla blockchain </a:t>
            </a:r>
            <a:r>
              <a:rPr lang="it-IT" sz="1400" dirty="0">
                <a:solidFill>
                  <a:schemeClr val="tx1"/>
                </a:solidFill>
              </a:rPr>
              <a:t>interviene per inserire i dati della transazione sulla blockchain e nell'off-chain database. </a:t>
            </a:r>
          </a:p>
          <a:p>
            <a:pPr>
              <a:lnSpc>
                <a:spcPct val="90000"/>
              </a:lnSpc>
            </a:pPr>
            <a:r>
              <a:rPr lang="it-IT" sz="1400" dirty="0">
                <a:solidFill>
                  <a:schemeClr val="tx1"/>
                </a:solidFill>
              </a:rPr>
              <a:t>Il </a:t>
            </a:r>
            <a:r>
              <a:rPr lang="it-IT" sz="1400" b="1" dirty="0">
                <a:solidFill>
                  <a:schemeClr val="tx1"/>
                </a:solidFill>
              </a:rPr>
              <a:t>Responsabile del Punto Vendita </a:t>
            </a:r>
            <a:r>
              <a:rPr lang="it-IT" sz="1400" dirty="0">
                <a:solidFill>
                  <a:schemeClr val="tx1"/>
                </a:solidFill>
              </a:rPr>
              <a:t>riceve i dati forniti dal Magazziniere e inserisce le casse di latte nella piattaforma.</a:t>
            </a:r>
          </a:p>
          <a:p>
            <a:pPr lvl="1">
              <a:lnSpc>
                <a:spcPct val="90000"/>
              </a:lnSpc>
            </a:pPr>
            <a:r>
              <a:rPr lang="it-IT" sz="1400" dirty="0">
                <a:solidFill>
                  <a:schemeClr val="tx1"/>
                </a:solidFill>
              </a:rPr>
              <a:t>In seguito, il Responsabile espone le bottiglie di latte per la vendita, assicurando che i consumatori possano accedere facilmente alle informazioni sulla qualità del prodotto.</a:t>
            </a:r>
          </a:p>
          <a:p>
            <a:pPr>
              <a:lnSpc>
                <a:spcPct val="90000"/>
              </a:lnSpc>
            </a:pPr>
            <a:r>
              <a:rPr lang="it-IT" sz="1400" dirty="0">
                <a:solidFill>
                  <a:schemeClr val="tx1"/>
                </a:solidFill>
              </a:rPr>
              <a:t>Infine, il </a:t>
            </a:r>
            <a:r>
              <a:rPr lang="it-IT" sz="1400" b="1" dirty="0">
                <a:solidFill>
                  <a:schemeClr val="tx1"/>
                </a:solidFill>
              </a:rPr>
              <a:t>Consumatore</a:t>
            </a:r>
            <a:r>
              <a:rPr lang="it-IT" sz="1400" dirty="0">
                <a:solidFill>
                  <a:schemeClr val="tx1"/>
                </a:solidFill>
              </a:rPr>
              <a:t> acquista la bottiglia di latte e può inviare feedback relativi alla qualità del latte.</a:t>
            </a:r>
          </a:p>
          <a:p>
            <a:pPr lvl="1">
              <a:lnSpc>
                <a:spcPct val="90000"/>
              </a:lnSpc>
            </a:pPr>
            <a:r>
              <a:rPr lang="it-IT" sz="1400" dirty="0">
                <a:solidFill>
                  <a:schemeClr val="tx1"/>
                </a:solidFill>
              </a:rPr>
              <a:t>Il feedback viene raccolto e gestito tramite la piattaforma, permettendo ai rivenditori di monitorare la soddisfazione del cliente, segnalare i lotti non conformi alla qualità prospettata e migliorare continuamente la qualità del servizio offerto.</a:t>
            </a:r>
          </a:p>
        </p:txBody>
      </p:sp>
    </p:spTree>
    <p:extLst>
      <p:ext uri="{BB962C8B-B14F-4D97-AF65-F5344CB8AC3E}">
        <p14:creationId xmlns:p14="http://schemas.microsoft.com/office/powerpoint/2010/main" val="263947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B71701C-8D59-C17A-2D41-865C40620D8F}"/>
              </a:ext>
            </a:extLst>
          </p:cNvPr>
          <p:cNvSpPr>
            <a:spLocks noGrp="1"/>
          </p:cNvSpPr>
          <p:nvPr>
            <p:ph type="title"/>
          </p:nvPr>
        </p:nvSpPr>
        <p:spPr/>
        <p:txBody>
          <a:bodyPr>
            <a:normAutofit/>
          </a:bodyPr>
          <a:lstStyle/>
          <a:p>
            <a:r>
              <a:rPr lang="it-IT" sz="3200" dirty="0"/>
              <a:t>Modellazione dei processi principali in BPMN</a:t>
            </a:r>
          </a:p>
        </p:txBody>
      </p:sp>
      <p:sp>
        <p:nvSpPr>
          <p:cNvPr id="3" name="Segnaposto contenuto 2">
            <a:extLst>
              <a:ext uri="{FF2B5EF4-FFF2-40B4-BE49-F238E27FC236}">
                <a16:creationId xmlns:a16="http://schemas.microsoft.com/office/drawing/2014/main" id="{CCC075B4-30F1-40FE-8A5D-3BF14BB80B12}"/>
              </a:ext>
            </a:extLst>
          </p:cNvPr>
          <p:cNvSpPr>
            <a:spLocks noGrp="1"/>
          </p:cNvSpPr>
          <p:nvPr>
            <p:ph idx="1"/>
          </p:nvPr>
        </p:nvSpPr>
        <p:spPr>
          <a:xfrm>
            <a:off x="104942" y="2115842"/>
            <a:ext cx="11029615" cy="3678303"/>
          </a:xfrm>
        </p:spPr>
        <p:txBody>
          <a:bodyPr>
            <a:noAutofit/>
          </a:bodyPr>
          <a:lstStyle/>
          <a:p>
            <a:r>
              <a:rPr lang="it-IT" dirty="0">
                <a:solidFill>
                  <a:schemeClr val="tx1"/>
                </a:solidFill>
              </a:rPr>
              <a:t>Il processo complessivo illustra l'intero flusso della catena del freddo del latte:</a:t>
            </a:r>
          </a:p>
          <a:p>
            <a:pPr lvl="1"/>
            <a:r>
              <a:rPr lang="it-IT" sz="1800" dirty="0">
                <a:solidFill>
                  <a:schemeClr val="tx1"/>
                </a:solidFill>
              </a:rPr>
              <a:t>Ogni lotto viene inizializzato dai produttori ("</a:t>
            </a:r>
            <a:r>
              <a:rPr lang="it-IT" sz="1800" b="1" dirty="0">
                <a:solidFill>
                  <a:schemeClr val="tx1"/>
                </a:solidFill>
              </a:rPr>
              <a:t>Producer</a:t>
            </a:r>
            <a:r>
              <a:rPr lang="it-IT" sz="1800" dirty="0">
                <a:solidFill>
                  <a:schemeClr val="tx1"/>
                </a:solidFill>
              </a:rPr>
              <a:t>") che affidano il compito di iscrivere tutti gli articoli del lotto all’imbottigliatore ("</a:t>
            </a:r>
            <a:r>
              <a:rPr lang="it-IT" sz="1800" b="1" dirty="0" err="1">
                <a:solidFill>
                  <a:schemeClr val="tx1"/>
                </a:solidFill>
              </a:rPr>
              <a:t>Enroller</a:t>
            </a:r>
            <a:r>
              <a:rPr lang="it-IT" sz="1800" dirty="0">
                <a:solidFill>
                  <a:schemeClr val="tx1"/>
                </a:solidFill>
              </a:rPr>
              <a:t>").</a:t>
            </a:r>
          </a:p>
          <a:p>
            <a:pPr lvl="1"/>
            <a:r>
              <a:rPr lang="it-IT" sz="1800" dirty="0">
                <a:solidFill>
                  <a:schemeClr val="tx1"/>
                </a:solidFill>
              </a:rPr>
              <a:t>L’iscrizione sulla blockchain consiste nell’associare ad ogni prodotto il suo Tag ID univoco: vengono registrate la chiave pubblica del tag e alcune caratteristiche importanti del prodotto come la temperatura.</a:t>
            </a:r>
          </a:p>
          <a:p>
            <a:pPr lvl="1"/>
            <a:r>
              <a:rPr lang="it-IT" sz="1800" dirty="0">
                <a:solidFill>
                  <a:schemeClr val="tx1"/>
                </a:solidFill>
              </a:rPr>
              <a:t>Una volta iscritto, il lotto viene suddiviso in casse, ognuna delle quali passa attraverso ulteriori processi di iscrizione e consegna.</a:t>
            </a:r>
          </a:p>
          <a:p>
            <a:pPr lvl="1"/>
            <a:r>
              <a:rPr lang="it-IT" sz="1800" dirty="0">
                <a:solidFill>
                  <a:schemeClr val="tx1"/>
                </a:solidFill>
              </a:rPr>
              <a:t>Le casse vengono quindi trasferite ai trasportatori ("</a:t>
            </a:r>
            <a:r>
              <a:rPr lang="it-IT" sz="1800" b="1" dirty="0" err="1">
                <a:solidFill>
                  <a:schemeClr val="tx1"/>
                </a:solidFill>
              </a:rPr>
              <a:t>Shipper</a:t>
            </a:r>
            <a:r>
              <a:rPr lang="it-IT" sz="1800" dirty="0">
                <a:solidFill>
                  <a:schemeClr val="tx1"/>
                </a:solidFill>
              </a:rPr>
              <a:t>") che le consegnano ai rivenditori ("</a:t>
            </a:r>
            <a:r>
              <a:rPr lang="it-IT" sz="1800" b="1" dirty="0">
                <a:solidFill>
                  <a:schemeClr val="tx1"/>
                </a:solidFill>
              </a:rPr>
              <a:t>Reseller</a:t>
            </a:r>
            <a:r>
              <a:rPr lang="it-IT" sz="1800" dirty="0">
                <a:solidFill>
                  <a:schemeClr val="tx1"/>
                </a:solidFill>
              </a:rPr>
              <a:t>").</a:t>
            </a:r>
          </a:p>
          <a:p>
            <a:pPr lvl="1"/>
            <a:r>
              <a:rPr lang="it-IT" sz="1800" dirty="0">
                <a:solidFill>
                  <a:schemeClr val="tx1"/>
                </a:solidFill>
              </a:rPr>
              <a:t>I rivenditori vendono le bottiglie contenute nelle casse ai “</a:t>
            </a:r>
            <a:r>
              <a:rPr lang="it-IT" sz="1800" b="1" dirty="0">
                <a:solidFill>
                  <a:schemeClr val="tx1"/>
                </a:solidFill>
              </a:rPr>
              <a:t>Customer</a:t>
            </a:r>
            <a:r>
              <a:rPr lang="it-IT" sz="1800" dirty="0">
                <a:solidFill>
                  <a:schemeClr val="tx1"/>
                </a:solidFill>
              </a:rPr>
              <a:t>”.</a:t>
            </a:r>
          </a:p>
          <a:p>
            <a:r>
              <a:rPr lang="it-IT" dirty="0">
                <a:solidFill>
                  <a:schemeClr val="tx1"/>
                </a:solidFill>
              </a:rPr>
              <a:t>I trasferimenti del prodotto tra soggetti esterni vengono registrati sulla blockchain, quelli interni, invece, rimangono sull’off-chain database.</a:t>
            </a:r>
          </a:p>
          <a:p>
            <a:endParaRPr lang="it-IT" dirty="0">
              <a:solidFill>
                <a:schemeClr val="tx1"/>
              </a:solidFill>
            </a:endParaRPr>
          </a:p>
        </p:txBody>
      </p:sp>
      <p:pic>
        <p:nvPicPr>
          <p:cNvPr id="5" name="Immagine 4" descr="Immagine che contiene schermata, diagramma, linea&#10;&#10;Descrizione generata automaticamente">
            <a:extLst>
              <a:ext uri="{FF2B5EF4-FFF2-40B4-BE49-F238E27FC236}">
                <a16:creationId xmlns:a16="http://schemas.microsoft.com/office/drawing/2014/main" id="{257EA082-5A81-03B9-9C50-E24BCD4414D6}"/>
              </a:ext>
            </a:extLst>
          </p:cNvPr>
          <p:cNvPicPr>
            <a:picLocks noChangeAspect="1"/>
          </p:cNvPicPr>
          <p:nvPr/>
        </p:nvPicPr>
        <p:blipFill>
          <a:blip r:embed="rId2"/>
          <a:stretch>
            <a:fillRect/>
          </a:stretch>
        </p:blipFill>
        <p:spPr>
          <a:xfrm>
            <a:off x="5302908" y="5541818"/>
            <a:ext cx="6784150" cy="1316182"/>
          </a:xfrm>
          <a:prstGeom prst="rect">
            <a:avLst/>
          </a:prstGeom>
        </p:spPr>
      </p:pic>
    </p:spTree>
    <p:extLst>
      <p:ext uri="{BB962C8B-B14F-4D97-AF65-F5344CB8AC3E}">
        <p14:creationId xmlns:p14="http://schemas.microsoft.com/office/powerpoint/2010/main" val="1309508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82260F0-B6DF-F05C-41EB-A401830327FB}"/>
              </a:ext>
            </a:extLst>
          </p:cNvPr>
          <p:cNvSpPr>
            <a:spLocks noGrp="1"/>
          </p:cNvSpPr>
          <p:nvPr>
            <p:ph type="title"/>
          </p:nvPr>
        </p:nvSpPr>
        <p:spPr/>
        <p:txBody>
          <a:bodyPr>
            <a:normAutofit/>
          </a:bodyPr>
          <a:lstStyle/>
          <a:p>
            <a:r>
              <a:rPr lang="it-IT" sz="3200" dirty="0"/>
              <a:t>Modellazione dei processi principali in BPMN</a:t>
            </a:r>
          </a:p>
        </p:txBody>
      </p:sp>
      <p:sp>
        <p:nvSpPr>
          <p:cNvPr id="3" name="Segnaposto contenuto 2">
            <a:extLst>
              <a:ext uri="{FF2B5EF4-FFF2-40B4-BE49-F238E27FC236}">
                <a16:creationId xmlns:a16="http://schemas.microsoft.com/office/drawing/2014/main" id="{146D8C66-D040-C974-FA97-BED738FB68B5}"/>
              </a:ext>
            </a:extLst>
          </p:cNvPr>
          <p:cNvSpPr>
            <a:spLocks noGrp="1"/>
          </p:cNvSpPr>
          <p:nvPr>
            <p:ph idx="1"/>
          </p:nvPr>
        </p:nvSpPr>
        <p:spPr>
          <a:xfrm>
            <a:off x="581192" y="2180497"/>
            <a:ext cx="11029615" cy="2391504"/>
          </a:xfrm>
        </p:spPr>
        <p:txBody>
          <a:bodyPr/>
          <a:lstStyle/>
          <a:p>
            <a:r>
              <a:rPr lang="it-IT" dirty="0">
                <a:solidFill>
                  <a:schemeClr val="tx1"/>
                </a:solidFill>
              </a:rPr>
              <a:t>Il sottoprocesso di iscrizione del lotto è descritto nella figura in basso a sinistra: il </a:t>
            </a:r>
            <a:r>
              <a:rPr lang="it-IT" b="1" dirty="0">
                <a:solidFill>
                  <a:schemeClr val="tx1"/>
                </a:solidFill>
              </a:rPr>
              <a:t>Producer</a:t>
            </a:r>
            <a:r>
              <a:rPr lang="it-IT" dirty="0">
                <a:solidFill>
                  <a:schemeClr val="tx1"/>
                </a:solidFill>
              </a:rPr>
              <a:t> memorizza le principali proprietà del lotto (batch) in un repository (Off-chain store). </a:t>
            </a:r>
          </a:p>
          <a:p>
            <a:r>
              <a:rPr lang="it-IT" dirty="0">
                <a:solidFill>
                  <a:schemeClr val="tx1"/>
                </a:solidFill>
              </a:rPr>
              <a:t>Il sottoprocesso di iscrizione della cassa (</a:t>
            </a:r>
            <a:r>
              <a:rPr lang="it-IT" dirty="0" err="1">
                <a:solidFill>
                  <a:schemeClr val="tx1"/>
                </a:solidFill>
              </a:rPr>
              <a:t>crate</a:t>
            </a:r>
            <a:r>
              <a:rPr lang="it-IT" dirty="0">
                <a:solidFill>
                  <a:schemeClr val="tx1"/>
                </a:solidFill>
              </a:rPr>
              <a:t>) è descritto nella figura in basso a destra.</a:t>
            </a:r>
          </a:p>
          <a:p>
            <a:r>
              <a:rPr lang="it-IT" dirty="0">
                <a:solidFill>
                  <a:schemeClr val="tx1"/>
                </a:solidFill>
              </a:rPr>
              <a:t>Dopo aver finalizzato con successo l’autenticazione del tag ID del prodotto, le proprietà specifiche del prodotto (come la temperatura) sono memorizzate nell’off-chain database. La transazione per l’iscrizione della cassa viene registrata sulla blockchain, includendo la chiave pubblica </a:t>
            </a:r>
            <a:r>
              <a:rPr lang="it-IT" dirty="0" err="1">
                <a:solidFill>
                  <a:schemeClr val="tx1"/>
                </a:solidFill>
              </a:rPr>
              <a:t>PuK</a:t>
            </a:r>
            <a:r>
              <a:rPr lang="it-IT" dirty="0">
                <a:solidFill>
                  <a:schemeClr val="tx1"/>
                </a:solidFill>
              </a:rPr>
              <a:t> del tag ID e l’</a:t>
            </a:r>
            <a:r>
              <a:rPr lang="it-IT" dirty="0" err="1">
                <a:solidFill>
                  <a:schemeClr val="tx1"/>
                </a:solidFill>
              </a:rPr>
              <a:t>hash</a:t>
            </a:r>
            <a:r>
              <a:rPr lang="it-IT" dirty="0">
                <a:solidFill>
                  <a:schemeClr val="tx1"/>
                </a:solidFill>
              </a:rPr>
              <a:t> dei dati off-chain.</a:t>
            </a:r>
          </a:p>
        </p:txBody>
      </p:sp>
      <p:pic>
        <p:nvPicPr>
          <p:cNvPr id="5" name="Immagine 4" descr="Immagine che contiene diagramma, testo, schermata, Piano&#10;&#10;Descrizione generata automaticamente">
            <a:extLst>
              <a:ext uri="{FF2B5EF4-FFF2-40B4-BE49-F238E27FC236}">
                <a16:creationId xmlns:a16="http://schemas.microsoft.com/office/drawing/2014/main" id="{2FD6D7E7-D6B0-6350-7A32-19EB86A62AE3}"/>
              </a:ext>
            </a:extLst>
          </p:cNvPr>
          <p:cNvPicPr>
            <a:picLocks noChangeAspect="1"/>
          </p:cNvPicPr>
          <p:nvPr/>
        </p:nvPicPr>
        <p:blipFill>
          <a:blip r:embed="rId3"/>
          <a:stretch>
            <a:fillRect/>
          </a:stretch>
        </p:blipFill>
        <p:spPr>
          <a:xfrm>
            <a:off x="182145" y="4572001"/>
            <a:ext cx="4127500" cy="2006600"/>
          </a:xfrm>
          <a:prstGeom prst="rect">
            <a:avLst/>
          </a:prstGeom>
        </p:spPr>
      </p:pic>
      <p:pic>
        <p:nvPicPr>
          <p:cNvPr id="7" name="Immagine 6" descr="Immagine che contiene diagramma, Piano, schermata, schizzo&#10;&#10;Descrizione generata automaticamente">
            <a:extLst>
              <a:ext uri="{FF2B5EF4-FFF2-40B4-BE49-F238E27FC236}">
                <a16:creationId xmlns:a16="http://schemas.microsoft.com/office/drawing/2014/main" id="{FCFFB09D-BFCF-DB42-26BA-21782BF79FB3}"/>
              </a:ext>
            </a:extLst>
          </p:cNvPr>
          <p:cNvPicPr>
            <a:picLocks noChangeAspect="1"/>
          </p:cNvPicPr>
          <p:nvPr/>
        </p:nvPicPr>
        <p:blipFill>
          <a:blip r:embed="rId4"/>
          <a:stretch>
            <a:fillRect/>
          </a:stretch>
        </p:blipFill>
        <p:spPr>
          <a:xfrm>
            <a:off x="4897855" y="4635501"/>
            <a:ext cx="7112000" cy="1943100"/>
          </a:xfrm>
          <a:prstGeom prst="rect">
            <a:avLst/>
          </a:prstGeom>
        </p:spPr>
      </p:pic>
      <p:cxnSp>
        <p:nvCxnSpPr>
          <p:cNvPr id="9" name="Connettore 1 8">
            <a:extLst>
              <a:ext uri="{FF2B5EF4-FFF2-40B4-BE49-F238E27FC236}">
                <a16:creationId xmlns:a16="http://schemas.microsoft.com/office/drawing/2014/main" id="{D0496CBE-99A0-115E-8C7C-D5767719BDBE}"/>
              </a:ext>
            </a:extLst>
          </p:cNvPr>
          <p:cNvCxnSpPr>
            <a:cxnSpLocks/>
          </p:cNvCxnSpPr>
          <p:nvPr/>
        </p:nvCxnSpPr>
        <p:spPr>
          <a:xfrm>
            <a:off x="4644189" y="4464051"/>
            <a:ext cx="0" cy="2285999"/>
          </a:xfrm>
          <a:prstGeom prst="line">
            <a:avLst/>
          </a:prstGeom>
          <a:ln w="508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35937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43060A8-B42B-2BDD-D170-D291DAD422DD}"/>
              </a:ext>
            </a:extLst>
          </p:cNvPr>
          <p:cNvSpPr>
            <a:spLocks noGrp="1"/>
          </p:cNvSpPr>
          <p:nvPr>
            <p:ph type="title"/>
          </p:nvPr>
        </p:nvSpPr>
        <p:spPr/>
        <p:txBody>
          <a:bodyPr>
            <a:normAutofit/>
          </a:bodyPr>
          <a:lstStyle/>
          <a:p>
            <a:r>
              <a:rPr lang="it-IT" sz="3200" dirty="0"/>
              <a:t>Modellazione dei processi principali in BPMN</a:t>
            </a:r>
          </a:p>
        </p:txBody>
      </p:sp>
      <p:sp>
        <p:nvSpPr>
          <p:cNvPr id="3" name="Segnaposto contenuto 2">
            <a:extLst>
              <a:ext uri="{FF2B5EF4-FFF2-40B4-BE49-F238E27FC236}">
                <a16:creationId xmlns:a16="http://schemas.microsoft.com/office/drawing/2014/main" id="{B46ADCE7-D925-ACC3-5120-0854146876DB}"/>
              </a:ext>
            </a:extLst>
          </p:cNvPr>
          <p:cNvSpPr>
            <a:spLocks noGrp="1"/>
          </p:cNvSpPr>
          <p:nvPr>
            <p:ph idx="1"/>
          </p:nvPr>
        </p:nvSpPr>
        <p:spPr>
          <a:xfrm>
            <a:off x="377992" y="1829515"/>
            <a:ext cx="11029615" cy="2403536"/>
          </a:xfrm>
        </p:spPr>
        <p:txBody>
          <a:bodyPr>
            <a:normAutofit/>
          </a:bodyPr>
          <a:lstStyle/>
          <a:p>
            <a:r>
              <a:rPr lang="it-IT" sz="2000" dirty="0"/>
              <a:t>La cassa viene affidata per la consegna a uno </a:t>
            </a:r>
            <a:r>
              <a:rPr lang="it-IT" sz="2000" b="1" dirty="0" err="1"/>
              <a:t>Shipper</a:t>
            </a:r>
            <a:r>
              <a:rPr lang="it-IT" sz="2000" dirty="0"/>
              <a:t>. L’obiettivo principale è la verifica della consegna: dopo l’autenticazione del tag ID, il </a:t>
            </a:r>
            <a:r>
              <a:rPr lang="it-IT" sz="2000" b="1" dirty="0"/>
              <a:t>Reseller</a:t>
            </a:r>
            <a:r>
              <a:rPr lang="it-IT" sz="2000" dirty="0"/>
              <a:t> è tenuto a confrontare le caratteristiche uniche del prodotto che sono state memorizzate nel repository tramite degli </a:t>
            </a:r>
            <a:r>
              <a:rPr lang="it-IT" sz="2000" dirty="0" err="1"/>
              <a:t>hash</a:t>
            </a:r>
            <a:r>
              <a:rPr lang="it-IT" sz="2000" dirty="0"/>
              <a:t> registrati nella blockchain. La transazione deve essere firmata sia dal mittente che dal rivenditore.</a:t>
            </a:r>
          </a:p>
        </p:txBody>
      </p:sp>
      <p:pic>
        <p:nvPicPr>
          <p:cNvPr id="5" name="Immagine 4" descr="Immagine che contiene diagramma, Piano, schermata, schizzo&#10;&#10;Descrizione generata automaticamente">
            <a:extLst>
              <a:ext uri="{FF2B5EF4-FFF2-40B4-BE49-F238E27FC236}">
                <a16:creationId xmlns:a16="http://schemas.microsoft.com/office/drawing/2014/main" id="{BB2F31FC-C54C-78AC-1DF1-803C0B04A589}"/>
              </a:ext>
            </a:extLst>
          </p:cNvPr>
          <p:cNvPicPr>
            <a:picLocks noChangeAspect="1"/>
          </p:cNvPicPr>
          <p:nvPr/>
        </p:nvPicPr>
        <p:blipFill>
          <a:blip r:embed="rId2"/>
          <a:stretch>
            <a:fillRect/>
          </a:stretch>
        </p:blipFill>
        <p:spPr>
          <a:xfrm>
            <a:off x="1064459" y="4134854"/>
            <a:ext cx="9860214" cy="2436774"/>
          </a:xfrm>
          <a:prstGeom prst="rect">
            <a:avLst/>
          </a:prstGeom>
        </p:spPr>
      </p:pic>
    </p:spTree>
    <p:extLst>
      <p:ext uri="{BB962C8B-B14F-4D97-AF65-F5344CB8AC3E}">
        <p14:creationId xmlns:p14="http://schemas.microsoft.com/office/powerpoint/2010/main" val="193752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00B184-3103-E237-4930-34945E6791BC}"/>
              </a:ext>
            </a:extLst>
          </p:cNvPr>
          <p:cNvSpPr>
            <a:spLocks noGrp="1"/>
          </p:cNvSpPr>
          <p:nvPr>
            <p:ph type="title"/>
          </p:nvPr>
        </p:nvSpPr>
        <p:spPr/>
        <p:txBody>
          <a:bodyPr>
            <a:normAutofit/>
          </a:bodyPr>
          <a:lstStyle/>
          <a:p>
            <a:r>
              <a:rPr lang="it-IT" sz="3200" dirty="0" err="1"/>
              <a:t>SafeMilk</a:t>
            </a:r>
            <a:r>
              <a:rPr lang="it-IT" sz="3200" dirty="0"/>
              <a:t>: Piattaforma per la Tracciabilità del Latte</a:t>
            </a:r>
          </a:p>
        </p:txBody>
      </p:sp>
      <p:sp>
        <p:nvSpPr>
          <p:cNvPr id="3" name="Segnaposto contenuto 2">
            <a:extLst>
              <a:ext uri="{FF2B5EF4-FFF2-40B4-BE49-F238E27FC236}">
                <a16:creationId xmlns:a16="http://schemas.microsoft.com/office/drawing/2014/main" id="{35489934-363E-EB30-EDCB-869D66BEFF21}"/>
              </a:ext>
            </a:extLst>
          </p:cNvPr>
          <p:cNvSpPr>
            <a:spLocks noGrp="1"/>
          </p:cNvSpPr>
          <p:nvPr>
            <p:ph idx="1"/>
          </p:nvPr>
        </p:nvSpPr>
        <p:spPr/>
        <p:txBody>
          <a:bodyPr/>
          <a:lstStyle/>
          <a:p>
            <a:endParaRPr lang="it-IT" dirty="0">
              <a:solidFill>
                <a:schemeClr val="tx1"/>
              </a:solidFill>
            </a:endParaRPr>
          </a:p>
          <a:p>
            <a:r>
              <a:rPr lang="it-IT" b="1" dirty="0" err="1">
                <a:solidFill>
                  <a:schemeClr val="tx1"/>
                </a:solidFill>
              </a:rPr>
              <a:t>SafeMilk</a:t>
            </a:r>
            <a:r>
              <a:rPr lang="it-IT" dirty="0">
                <a:solidFill>
                  <a:schemeClr val="tx1"/>
                </a:solidFill>
              </a:rPr>
              <a:t> è una piattaforma software sviluppata per rispondere alle esigenze di </a:t>
            </a:r>
            <a:r>
              <a:rPr lang="it-IT" i="1" dirty="0">
                <a:solidFill>
                  <a:schemeClr val="tx1"/>
                </a:solidFill>
              </a:rPr>
              <a:t>tracciabilità</a:t>
            </a:r>
            <a:r>
              <a:rPr lang="it-IT" dirty="0">
                <a:solidFill>
                  <a:schemeClr val="tx1"/>
                </a:solidFill>
              </a:rPr>
              <a:t> e </a:t>
            </a:r>
            <a:r>
              <a:rPr lang="it-IT" i="1" dirty="0">
                <a:solidFill>
                  <a:schemeClr val="tx1"/>
                </a:solidFill>
              </a:rPr>
              <a:t>integrità</a:t>
            </a:r>
            <a:r>
              <a:rPr lang="it-IT" dirty="0">
                <a:solidFill>
                  <a:schemeClr val="tx1"/>
                </a:solidFill>
              </a:rPr>
              <a:t> nella supply chain della catena del freddo del latte.</a:t>
            </a:r>
          </a:p>
          <a:p>
            <a:r>
              <a:rPr lang="it-IT" dirty="0">
                <a:solidFill>
                  <a:schemeClr val="tx1"/>
                </a:solidFill>
              </a:rPr>
              <a:t>La </a:t>
            </a:r>
            <a:r>
              <a:rPr lang="it-IT" b="1" dirty="0">
                <a:solidFill>
                  <a:schemeClr val="tx1"/>
                </a:solidFill>
              </a:rPr>
              <a:t>catena del freddo </a:t>
            </a:r>
            <a:r>
              <a:rPr lang="it-IT" dirty="0">
                <a:solidFill>
                  <a:schemeClr val="tx1"/>
                </a:solidFill>
              </a:rPr>
              <a:t>è cruciale per mantenere la qualità e la sicurezza del latte dal produttore al consumatore finale, rendendo essenziale la verifica della temperatura durante il trasporto.</a:t>
            </a:r>
          </a:p>
          <a:p>
            <a:r>
              <a:rPr lang="it-IT" dirty="0">
                <a:solidFill>
                  <a:schemeClr val="tx1"/>
                </a:solidFill>
              </a:rPr>
              <a:t>L'obiettivo dell’idea progettuale è implementare un sistema informativo distribuito che coinvolga tutti gli attori della supply chain del latte, dai produttori ai trasportatori fino ai rivenditori e al consumatore finale.</a:t>
            </a:r>
          </a:p>
          <a:p>
            <a:pPr marL="0" indent="0">
              <a:buNone/>
            </a:pPr>
            <a:endParaRPr lang="it-IT" dirty="0">
              <a:solidFill>
                <a:schemeClr val="tx1"/>
              </a:solidFill>
            </a:endParaRPr>
          </a:p>
          <a:p>
            <a:endParaRPr lang="it-IT" dirty="0">
              <a:solidFill>
                <a:schemeClr val="tx1"/>
              </a:solidFill>
            </a:endParaRPr>
          </a:p>
        </p:txBody>
      </p:sp>
    </p:spTree>
    <p:extLst>
      <p:ext uri="{BB962C8B-B14F-4D97-AF65-F5344CB8AC3E}">
        <p14:creationId xmlns:p14="http://schemas.microsoft.com/office/powerpoint/2010/main" val="3446503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D31C8C4-F1F4-4842-36DC-269476F27F7A}"/>
              </a:ext>
            </a:extLst>
          </p:cNvPr>
          <p:cNvSpPr>
            <a:spLocks noGrp="1"/>
          </p:cNvSpPr>
          <p:nvPr>
            <p:ph type="title"/>
          </p:nvPr>
        </p:nvSpPr>
        <p:spPr/>
        <p:txBody>
          <a:bodyPr>
            <a:normAutofit/>
          </a:bodyPr>
          <a:lstStyle/>
          <a:p>
            <a:r>
              <a:rPr lang="it-IT" sz="3200" dirty="0"/>
              <a:t>Modellazione dei processi principali in BPMN</a:t>
            </a:r>
          </a:p>
        </p:txBody>
      </p:sp>
      <p:sp>
        <p:nvSpPr>
          <p:cNvPr id="3" name="Segnaposto contenuto 2">
            <a:extLst>
              <a:ext uri="{FF2B5EF4-FFF2-40B4-BE49-F238E27FC236}">
                <a16:creationId xmlns:a16="http://schemas.microsoft.com/office/drawing/2014/main" id="{673C220A-3354-C547-AA1C-6FB3507F264C}"/>
              </a:ext>
            </a:extLst>
          </p:cNvPr>
          <p:cNvSpPr>
            <a:spLocks noGrp="1"/>
          </p:cNvSpPr>
          <p:nvPr>
            <p:ph idx="1"/>
          </p:nvPr>
        </p:nvSpPr>
        <p:spPr>
          <a:xfrm>
            <a:off x="581192" y="1995769"/>
            <a:ext cx="11029615" cy="2379472"/>
          </a:xfrm>
        </p:spPr>
        <p:txBody>
          <a:bodyPr>
            <a:normAutofit/>
          </a:bodyPr>
          <a:lstStyle/>
          <a:p>
            <a:r>
              <a:rPr lang="it-IT" sz="2000" dirty="0">
                <a:solidFill>
                  <a:schemeClr val="tx1"/>
                </a:solidFill>
              </a:rPr>
              <a:t>Il rivenditore vende la bottiglia e invia una notifica al cliente. Il cliente autentica il tag ID della bottiglia utilizzando una chiave pubblica, confrontando il messaggio ricevuto con il messaggio cifrato per verificare l'integrità del prodotto.</a:t>
            </a:r>
          </a:p>
          <a:p>
            <a:r>
              <a:rPr lang="it-IT" sz="2000" dirty="0">
                <a:solidFill>
                  <a:schemeClr val="tx1"/>
                </a:solidFill>
              </a:rPr>
              <a:t>Se la verifica è positiva, si effettua un controllo finale e si memorizzano le informazioni della vendita in un archivio off-chain.</a:t>
            </a:r>
          </a:p>
        </p:txBody>
      </p:sp>
      <p:pic>
        <p:nvPicPr>
          <p:cNvPr id="5" name="Immagine 4" descr="Immagine che contiene diagramma, schermata, Piano, linea&#10;&#10;Descrizione generata automaticamente">
            <a:extLst>
              <a:ext uri="{FF2B5EF4-FFF2-40B4-BE49-F238E27FC236}">
                <a16:creationId xmlns:a16="http://schemas.microsoft.com/office/drawing/2014/main" id="{629A8C2C-D236-DFCC-344A-CD291F16A9F7}"/>
              </a:ext>
            </a:extLst>
          </p:cNvPr>
          <p:cNvPicPr>
            <a:picLocks noChangeAspect="1"/>
          </p:cNvPicPr>
          <p:nvPr/>
        </p:nvPicPr>
        <p:blipFill>
          <a:blip r:embed="rId2"/>
          <a:stretch>
            <a:fillRect/>
          </a:stretch>
        </p:blipFill>
        <p:spPr>
          <a:xfrm>
            <a:off x="1279493" y="4221018"/>
            <a:ext cx="9838173" cy="2636982"/>
          </a:xfrm>
          <a:prstGeom prst="rect">
            <a:avLst/>
          </a:prstGeom>
        </p:spPr>
      </p:pic>
    </p:spTree>
    <p:extLst>
      <p:ext uri="{BB962C8B-B14F-4D97-AF65-F5344CB8AC3E}">
        <p14:creationId xmlns:p14="http://schemas.microsoft.com/office/powerpoint/2010/main" val="1388758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896A94-AFE6-4C78-F1AF-7689687DA574}"/>
              </a:ext>
            </a:extLst>
          </p:cNvPr>
          <p:cNvSpPr>
            <a:spLocks noGrp="1"/>
          </p:cNvSpPr>
          <p:nvPr>
            <p:ph type="title"/>
          </p:nvPr>
        </p:nvSpPr>
        <p:spPr/>
        <p:txBody>
          <a:bodyPr/>
          <a:lstStyle/>
          <a:p>
            <a:r>
              <a:rPr lang="it-IT" sz="3200" kern="100" dirty="0">
                <a:effectLst/>
                <a:ea typeface="Aptos" panose="020B0004020202020204" pitchFamily="34" charset="0"/>
                <a:cs typeface="Times New Roman" panose="02020603050405020304" pitchFamily="18" charset="0"/>
              </a:rPr>
              <a:t>Punti di Forza</a:t>
            </a:r>
            <a:endParaRPr lang="it-IT" dirty="0"/>
          </a:p>
        </p:txBody>
      </p:sp>
      <p:sp>
        <p:nvSpPr>
          <p:cNvPr id="3" name="Segnaposto contenuto 2">
            <a:extLst>
              <a:ext uri="{FF2B5EF4-FFF2-40B4-BE49-F238E27FC236}">
                <a16:creationId xmlns:a16="http://schemas.microsoft.com/office/drawing/2014/main" id="{D9805344-3102-05A8-F030-FC40075C4436}"/>
              </a:ext>
            </a:extLst>
          </p:cNvPr>
          <p:cNvSpPr>
            <a:spLocks noGrp="1"/>
          </p:cNvSpPr>
          <p:nvPr>
            <p:ph idx="1"/>
          </p:nvPr>
        </p:nvSpPr>
        <p:spPr>
          <a:xfrm>
            <a:off x="270619" y="2334666"/>
            <a:ext cx="11029615" cy="3678303"/>
          </a:xfrm>
        </p:spPr>
        <p:txBody>
          <a:bodyPr>
            <a:noAutofit/>
          </a:bodyPr>
          <a:lstStyle/>
          <a:p>
            <a:pPr algn="l">
              <a:buFont typeface="+mj-lt"/>
              <a:buAutoNum type="arabicPeriod"/>
            </a:pPr>
            <a:r>
              <a:rPr lang="it-IT" b="1" i="0" u="none" strike="noStrike" dirty="0">
                <a:solidFill>
                  <a:schemeClr val="tx1"/>
                </a:solidFill>
                <a:effectLst/>
              </a:rPr>
              <a:t>Servizio Innovativo</a:t>
            </a:r>
            <a:r>
              <a:rPr lang="it-IT" b="0" i="0" u="none" strike="noStrike" dirty="0">
                <a:solidFill>
                  <a:schemeClr val="tx1"/>
                </a:solidFill>
                <a:effectLst/>
              </a:rPr>
              <a:t>:</a:t>
            </a:r>
          </a:p>
          <a:p>
            <a:pPr marL="742950" lvl="1" indent="-285750" algn="l">
              <a:buFont typeface="+mj-lt"/>
              <a:buAutoNum type="arabicPeriod"/>
            </a:pPr>
            <a:r>
              <a:rPr lang="it-IT" sz="1800" b="0" i="0" u="none" strike="noStrike" dirty="0">
                <a:solidFill>
                  <a:schemeClr val="tx1"/>
                </a:solidFill>
                <a:effectLst/>
              </a:rPr>
              <a:t>Supporta il mantenimento della catena del freddo del latte.</a:t>
            </a:r>
          </a:p>
          <a:p>
            <a:pPr marL="742950" lvl="1" indent="-285750" algn="l">
              <a:buFont typeface="+mj-lt"/>
              <a:buAutoNum type="arabicPeriod"/>
            </a:pPr>
            <a:r>
              <a:rPr lang="it-IT" sz="1800" b="0" i="0" u="none" strike="noStrike" dirty="0">
                <a:solidFill>
                  <a:schemeClr val="tx1"/>
                </a:solidFill>
                <a:effectLst/>
              </a:rPr>
              <a:t>Migliora l'efficienza e la qualità del prodotto, riducendo gli sprechi e aumentando la trasparenza per i consumatori.</a:t>
            </a:r>
          </a:p>
          <a:p>
            <a:pPr algn="l">
              <a:buFont typeface="+mj-lt"/>
              <a:buAutoNum type="arabicPeriod"/>
            </a:pPr>
            <a:r>
              <a:rPr lang="it-IT" b="1" i="0" u="none" strike="noStrike" dirty="0">
                <a:solidFill>
                  <a:schemeClr val="tx1"/>
                </a:solidFill>
                <a:effectLst/>
              </a:rPr>
              <a:t>Tracciabilità Completa</a:t>
            </a:r>
            <a:r>
              <a:rPr lang="it-IT" b="0" i="0" u="none" strike="noStrike" dirty="0">
                <a:solidFill>
                  <a:schemeClr val="tx1"/>
                </a:solidFill>
                <a:effectLst/>
              </a:rPr>
              <a:t>:</a:t>
            </a:r>
          </a:p>
          <a:p>
            <a:pPr marL="742950" lvl="1" indent="-285750" algn="l">
              <a:buFont typeface="+mj-lt"/>
              <a:buAutoNum type="arabicPeriod"/>
            </a:pPr>
            <a:r>
              <a:rPr lang="it-IT" sz="1800" b="0" i="0" u="none" strike="noStrike" dirty="0">
                <a:solidFill>
                  <a:schemeClr val="tx1"/>
                </a:solidFill>
                <a:effectLst/>
              </a:rPr>
              <a:t>La blockchain garantisce una registrazione delle transazioni sicura e immutabile.</a:t>
            </a:r>
          </a:p>
          <a:p>
            <a:pPr marL="742950" lvl="1" indent="-285750" algn="l">
              <a:buFont typeface="+mj-lt"/>
              <a:buAutoNum type="arabicPeriod"/>
            </a:pPr>
            <a:r>
              <a:rPr lang="it-IT" sz="1800" b="0" i="0" u="none" strike="noStrike" dirty="0">
                <a:solidFill>
                  <a:schemeClr val="tx1"/>
                </a:solidFill>
                <a:effectLst/>
              </a:rPr>
              <a:t>Aumenta la fiducia dei consumatori e facilita il rispetto delle normative.</a:t>
            </a:r>
          </a:p>
          <a:p>
            <a:pPr algn="l">
              <a:buFont typeface="+mj-lt"/>
              <a:buAutoNum type="arabicPeriod"/>
            </a:pPr>
            <a:r>
              <a:rPr lang="it-IT" b="1" i="0" u="none" strike="noStrike" dirty="0">
                <a:solidFill>
                  <a:schemeClr val="tx1"/>
                </a:solidFill>
                <a:effectLst/>
              </a:rPr>
              <a:t>Sistema Scalabile</a:t>
            </a:r>
            <a:r>
              <a:rPr lang="it-IT" b="0" i="0" u="none" strike="noStrike" dirty="0">
                <a:solidFill>
                  <a:schemeClr val="tx1"/>
                </a:solidFill>
                <a:effectLst/>
              </a:rPr>
              <a:t>:</a:t>
            </a:r>
          </a:p>
          <a:p>
            <a:pPr marL="742950" lvl="1" indent="-285750" algn="l">
              <a:buFont typeface="+mj-lt"/>
              <a:buAutoNum type="arabicPeriod"/>
            </a:pPr>
            <a:r>
              <a:rPr lang="it-IT" sz="1800" b="0" i="0" u="none" strike="noStrike" dirty="0">
                <a:solidFill>
                  <a:schemeClr val="tx1"/>
                </a:solidFill>
                <a:effectLst/>
              </a:rPr>
              <a:t>Progettato per essere modulare e flessibile.</a:t>
            </a:r>
          </a:p>
          <a:p>
            <a:pPr marL="742950" lvl="1" indent="-285750" algn="l">
              <a:buFont typeface="+mj-lt"/>
              <a:buAutoNum type="arabicPeriod"/>
            </a:pPr>
            <a:r>
              <a:rPr lang="it-IT" sz="1800" b="0" i="0" u="none" strike="noStrike" dirty="0">
                <a:solidFill>
                  <a:schemeClr val="tx1"/>
                </a:solidFill>
                <a:effectLst/>
              </a:rPr>
              <a:t>Permette alle aziende di adattare e estendere il sistema senza significativi costi aggiuntivi o complicazioni tecniche.</a:t>
            </a:r>
          </a:p>
          <a:p>
            <a:endParaRPr lang="it-IT" dirty="0">
              <a:solidFill>
                <a:schemeClr val="tx1"/>
              </a:solidFill>
            </a:endParaRPr>
          </a:p>
        </p:txBody>
      </p:sp>
      <p:pic>
        <p:nvPicPr>
          <p:cNvPr id="4" name="Immagine 3">
            <a:extLst>
              <a:ext uri="{FF2B5EF4-FFF2-40B4-BE49-F238E27FC236}">
                <a16:creationId xmlns:a16="http://schemas.microsoft.com/office/drawing/2014/main" id="{4616335B-9712-F291-8626-273EEF6B23CD}"/>
              </a:ext>
            </a:extLst>
          </p:cNvPr>
          <p:cNvPicPr>
            <a:picLocks noChangeAspect="1"/>
          </p:cNvPicPr>
          <p:nvPr/>
        </p:nvPicPr>
        <p:blipFill>
          <a:blip r:embed="rId2"/>
          <a:stretch>
            <a:fillRect/>
          </a:stretch>
        </p:blipFill>
        <p:spPr>
          <a:xfrm>
            <a:off x="3980872" y="5869734"/>
            <a:ext cx="8211127" cy="988266"/>
          </a:xfrm>
          <a:prstGeom prst="rect">
            <a:avLst/>
          </a:prstGeom>
        </p:spPr>
      </p:pic>
    </p:spTree>
    <p:extLst>
      <p:ext uri="{BB962C8B-B14F-4D97-AF65-F5344CB8AC3E}">
        <p14:creationId xmlns:p14="http://schemas.microsoft.com/office/powerpoint/2010/main" val="357525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521C5E8-980C-A080-91D7-9C308A3FFD37}"/>
              </a:ext>
            </a:extLst>
          </p:cNvPr>
          <p:cNvSpPr>
            <a:spLocks noGrp="1"/>
          </p:cNvSpPr>
          <p:nvPr>
            <p:ph type="title"/>
          </p:nvPr>
        </p:nvSpPr>
        <p:spPr/>
        <p:txBody>
          <a:bodyPr>
            <a:normAutofit/>
          </a:bodyPr>
          <a:lstStyle/>
          <a:p>
            <a:r>
              <a:rPr lang="it-IT" sz="3200" kern="100" dirty="0">
                <a:effectLst/>
                <a:ea typeface="Aptos" panose="020B0004020202020204" pitchFamily="34" charset="0"/>
                <a:cs typeface="Times New Roman" panose="02020603050405020304" pitchFamily="18" charset="0"/>
              </a:rPr>
              <a:t>Punti di Debolezza</a:t>
            </a:r>
            <a:endParaRPr lang="it-IT" sz="4400" dirty="0"/>
          </a:p>
        </p:txBody>
      </p:sp>
      <p:sp>
        <p:nvSpPr>
          <p:cNvPr id="3" name="Segnaposto contenuto 2">
            <a:extLst>
              <a:ext uri="{FF2B5EF4-FFF2-40B4-BE49-F238E27FC236}">
                <a16:creationId xmlns:a16="http://schemas.microsoft.com/office/drawing/2014/main" id="{8A38BE25-37A2-05EE-2CB9-FAC867A4D242}"/>
              </a:ext>
            </a:extLst>
          </p:cNvPr>
          <p:cNvSpPr>
            <a:spLocks noGrp="1"/>
          </p:cNvSpPr>
          <p:nvPr>
            <p:ph idx="1"/>
          </p:nvPr>
        </p:nvSpPr>
        <p:spPr>
          <a:xfrm>
            <a:off x="203200" y="2133600"/>
            <a:ext cx="11407607" cy="3725199"/>
          </a:xfrm>
        </p:spPr>
        <p:txBody>
          <a:bodyPr>
            <a:noAutofit/>
          </a:bodyPr>
          <a:lstStyle/>
          <a:p>
            <a:pPr algn="l">
              <a:buFont typeface="+mj-lt"/>
              <a:buAutoNum type="arabicPeriod"/>
            </a:pPr>
            <a:r>
              <a:rPr lang="it-IT" b="1" i="0" u="none" strike="noStrike" dirty="0">
                <a:solidFill>
                  <a:schemeClr val="tx1"/>
                </a:solidFill>
                <a:effectLst/>
              </a:rPr>
              <a:t>Investimento Iniziale Significativo</a:t>
            </a:r>
            <a:r>
              <a:rPr lang="it-IT" b="0" i="0" u="none" strike="noStrike" dirty="0">
                <a:solidFill>
                  <a:schemeClr val="tx1"/>
                </a:solidFill>
                <a:effectLst/>
              </a:rPr>
              <a:t>:</a:t>
            </a:r>
          </a:p>
          <a:p>
            <a:pPr marL="742950" lvl="1" indent="-285750" algn="l">
              <a:buFont typeface="+mj-lt"/>
              <a:buAutoNum type="arabicPeriod"/>
            </a:pPr>
            <a:r>
              <a:rPr lang="it-IT" sz="1800" b="0" i="0" u="none" strike="noStrike" dirty="0">
                <a:solidFill>
                  <a:schemeClr val="tx1"/>
                </a:solidFill>
                <a:effectLst/>
              </a:rPr>
              <a:t>La tecnologia di tracciamento richiede risorse finanziarie ingenti per sviluppo e integrazione.</a:t>
            </a:r>
          </a:p>
          <a:p>
            <a:pPr marL="742950" lvl="1" indent="-285750" algn="l">
              <a:buFont typeface="+mj-lt"/>
              <a:buAutoNum type="arabicPeriod"/>
            </a:pPr>
            <a:r>
              <a:rPr lang="it-IT" sz="1800" b="0" i="0" u="none" strike="noStrike" dirty="0">
                <a:solidFill>
                  <a:schemeClr val="tx1"/>
                </a:solidFill>
                <a:effectLst/>
              </a:rPr>
              <a:t>Le PMI potrebbero non essere in grado di sostenere i costi di hardware, software, formazione e modifica dei processi operativi.</a:t>
            </a:r>
          </a:p>
          <a:p>
            <a:pPr algn="l">
              <a:buFont typeface="+mj-lt"/>
              <a:buAutoNum type="arabicPeriod"/>
            </a:pPr>
            <a:r>
              <a:rPr lang="it-IT" b="1" i="0" u="none" strike="noStrike" dirty="0">
                <a:solidFill>
                  <a:schemeClr val="tx1"/>
                </a:solidFill>
                <a:effectLst/>
              </a:rPr>
              <a:t>Resistenza alla Nuova Tecnologia</a:t>
            </a:r>
            <a:r>
              <a:rPr lang="it-IT" b="0" i="0" u="none" strike="noStrike" dirty="0">
                <a:solidFill>
                  <a:schemeClr val="tx1"/>
                </a:solidFill>
                <a:effectLst/>
              </a:rPr>
              <a:t>:</a:t>
            </a:r>
          </a:p>
          <a:p>
            <a:pPr marL="742950" lvl="1" indent="-285750" algn="l">
              <a:buFont typeface="+mj-lt"/>
              <a:buAutoNum type="arabicPeriod"/>
            </a:pPr>
            <a:r>
              <a:rPr lang="it-IT" sz="1800" b="0" i="0" u="none" strike="noStrike" dirty="0">
                <a:solidFill>
                  <a:schemeClr val="tx1"/>
                </a:solidFill>
                <a:effectLst/>
              </a:rPr>
              <a:t>Le aziende lattiero-casearie potrebbero essere riluttanti a passare alla blockchain se i sistemi attuali sono percepiti come adeguati.</a:t>
            </a:r>
          </a:p>
          <a:p>
            <a:pPr marL="742950" lvl="1" indent="-285750" algn="l">
              <a:buFont typeface="+mj-lt"/>
              <a:buAutoNum type="arabicPeriod"/>
            </a:pPr>
            <a:r>
              <a:rPr lang="it-IT" sz="1800" b="0" i="0" u="none" strike="noStrike" dirty="0">
                <a:solidFill>
                  <a:schemeClr val="tx1"/>
                </a:solidFill>
                <a:effectLst/>
              </a:rPr>
              <a:t>La transizione comporta rischi e incertezze che possono scoraggiare l'adozione.</a:t>
            </a:r>
          </a:p>
          <a:p>
            <a:pPr algn="l">
              <a:buFont typeface="+mj-lt"/>
              <a:buAutoNum type="arabicPeriod"/>
            </a:pPr>
            <a:r>
              <a:rPr lang="it-IT" b="1" i="0" u="none" strike="noStrike" dirty="0">
                <a:solidFill>
                  <a:schemeClr val="tx1"/>
                </a:solidFill>
                <a:effectLst/>
              </a:rPr>
              <a:t>Dipendenza dagli Intermediari</a:t>
            </a:r>
            <a:r>
              <a:rPr lang="it-IT" b="0" i="0" u="none" strike="noStrike" dirty="0">
                <a:solidFill>
                  <a:schemeClr val="tx1"/>
                </a:solidFill>
                <a:effectLst/>
              </a:rPr>
              <a:t>:</a:t>
            </a:r>
          </a:p>
          <a:p>
            <a:pPr marL="742950" lvl="1" indent="-285750" algn="l">
              <a:buFont typeface="+mj-lt"/>
              <a:buAutoNum type="arabicPeriod"/>
            </a:pPr>
            <a:r>
              <a:rPr lang="it-IT" sz="1800" b="0" i="0" u="none" strike="noStrike" dirty="0">
                <a:solidFill>
                  <a:schemeClr val="tx1"/>
                </a:solidFill>
                <a:effectLst/>
              </a:rPr>
              <a:t>La piattaforma dipende fortemente dagli intermediari per utilizzo e promozione.</a:t>
            </a:r>
          </a:p>
          <a:p>
            <a:pPr marL="742950" lvl="1" indent="-285750" algn="l">
              <a:buFont typeface="+mj-lt"/>
              <a:buAutoNum type="arabicPeriod"/>
            </a:pPr>
            <a:r>
              <a:rPr lang="it-IT" sz="1800" b="0" i="0" u="none" strike="noStrike" dirty="0">
                <a:solidFill>
                  <a:schemeClr val="tx1"/>
                </a:solidFill>
                <a:effectLst/>
              </a:rPr>
              <a:t>Il successo è legato alla capacità e volontà degli intermediari di promuoverla attivamente, il che rappresenta una vulnerabilità.</a:t>
            </a:r>
          </a:p>
        </p:txBody>
      </p:sp>
      <p:pic>
        <p:nvPicPr>
          <p:cNvPr id="4" name="Immagine 3">
            <a:extLst>
              <a:ext uri="{FF2B5EF4-FFF2-40B4-BE49-F238E27FC236}">
                <a16:creationId xmlns:a16="http://schemas.microsoft.com/office/drawing/2014/main" id="{8A0FE710-75C1-BE30-AB7E-14E666F48307}"/>
              </a:ext>
            </a:extLst>
          </p:cNvPr>
          <p:cNvPicPr>
            <a:picLocks noChangeAspect="1"/>
          </p:cNvPicPr>
          <p:nvPr/>
        </p:nvPicPr>
        <p:blipFill>
          <a:blip r:embed="rId3"/>
          <a:stretch>
            <a:fillRect/>
          </a:stretch>
        </p:blipFill>
        <p:spPr>
          <a:xfrm>
            <a:off x="3748160" y="5938982"/>
            <a:ext cx="8467969" cy="919018"/>
          </a:xfrm>
          <a:prstGeom prst="rect">
            <a:avLst/>
          </a:prstGeom>
        </p:spPr>
      </p:pic>
    </p:spTree>
    <p:extLst>
      <p:ext uri="{BB962C8B-B14F-4D97-AF65-F5344CB8AC3E}">
        <p14:creationId xmlns:p14="http://schemas.microsoft.com/office/powerpoint/2010/main" val="617807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2FF3737-5B74-7E75-6308-BE021B1A6759}"/>
              </a:ext>
            </a:extLst>
          </p:cNvPr>
          <p:cNvSpPr>
            <a:spLocks noGrp="1"/>
          </p:cNvSpPr>
          <p:nvPr>
            <p:ph type="title"/>
          </p:nvPr>
        </p:nvSpPr>
        <p:spPr/>
        <p:txBody>
          <a:bodyPr>
            <a:normAutofit/>
          </a:bodyPr>
          <a:lstStyle/>
          <a:p>
            <a:r>
              <a:rPr lang="it-IT" sz="3200" kern="100" dirty="0">
                <a:effectLst/>
                <a:ea typeface="Aptos" panose="020B0004020202020204" pitchFamily="34" charset="0"/>
                <a:cs typeface="Times New Roman" panose="02020603050405020304" pitchFamily="18" charset="0"/>
              </a:rPr>
              <a:t>Opportunità</a:t>
            </a:r>
            <a:endParaRPr lang="it-IT" sz="2400" dirty="0"/>
          </a:p>
        </p:txBody>
      </p:sp>
      <p:sp>
        <p:nvSpPr>
          <p:cNvPr id="3" name="Segnaposto contenuto 2">
            <a:extLst>
              <a:ext uri="{FF2B5EF4-FFF2-40B4-BE49-F238E27FC236}">
                <a16:creationId xmlns:a16="http://schemas.microsoft.com/office/drawing/2014/main" id="{A17C80E2-8250-4823-675B-ECE95957FA6D}"/>
              </a:ext>
            </a:extLst>
          </p:cNvPr>
          <p:cNvSpPr>
            <a:spLocks noGrp="1"/>
          </p:cNvSpPr>
          <p:nvPr>
            <p:ph idx="1"/>
          </p:nvPr>
        </p:nvSpPr>
        <p:spPr>
          <a:xfrm>
            <a:off x="240146" y="2282863"/>
            <a:ext cx="11370662" cy="3872981"/>
          </a:xfrm>
        </p:spPr>
        <p:txBody>
          <a:bodyPr>
            <a:noAutofit/>
          </a:bodyPr>
          <a:lstStyle/>
          <a:p>
            <a:pPr algn="l">
              <a:buFont typeface="+mj-lt"/>
              <a:buAutoNum type="arabicPeriod"/>
            </a:pPr>
            <a:r>
              <a:rPr lang="it-IT" b="1" i="0" u="none" strike="noStrike" dirty="0">
                <a:solidFill>
                  <a:schemeClr val="tx1"/>
                </a:solidFill>
                <a:effectLst/>
              </a:rPr>
              <a:t>Aumento della Domanda</a:t>
            </a:r>
            <a:r>
              <a:rPr lang="it-IT" b="0" i="0" u="none" strike="noStrike" dirty="0">
                <a:solidFill>
                  <a:schemeClr val="tx1"/>
                </a:solidFill>
                <a:effectLst/>
              </a:rPr>
              <a:t>:</a:t>
            </a:r>
          </a:p>
          <a:p>
            <a:pPr marL="742950" lvl="1" indent="-285750" algn="l">
              <a:buFont typeface="+mj-lt"/>
              <a:buAutoNum type="arabicPeriod"/>
            </a:pPr>
            <a:r>
              <a:rPr lang="it-IT" sz="1800" b="0" i="0" u="none" strike="noStrike" dirty="0">
                <a:solidFill>
                  <a:schemeClr val="tx1"/>
                </a:solidFill>
                <a:effectLst/>
              </a:rPr>
              <a:t>I consumatori richiedono prodotti con storia di provenienza certificata.</a:t>
            </a:r>
          </a:p>
          <a:p>
            <a:pPr marL="742950" lvl="1" indent="-285750" algn="l">
              <a:buFont typeface="+mj-lt"/>
              <a:buAutoNum type="arabicPeriod"/>
            </a:pPr>
            <a:r>
              <a:rPr lang="it-IT" sz="1800" b="0" i="0" u="none" strike="noStrike" dirty="0">
                <a:solidFill>
                  <a:schemeClr val="tx1"/>
                </a:solidFill>
                <a:effectLst/>
              </a:rPr>
              <a:t>Le campagne di marketing sulla tracciabilità e sicurezza del latte possono attrarre e fidelizzare i clienti.</a:t>
            </a:r>
          </a:p>
          <a:p>
            <a:pPr marL="742950" lvl="1" indent="-285750" algn="l">
              <a:buFont typeface="+mj-lt"/>
              <a:buAutoNum type="arabicPeriod"/>
            </a:pPr>
            <a:r>
              <a:rPr lang="it-IT" sz="1800" b="0" i="0" u="none" strike="noStrike" dirty="0">
                <a:solidFill>
                  <a:schemeClr val="tx1"/>
                </a:solidFill>
                <a:effectLst/>
              </a:rPr>
              <a:t>La piattaforma permette ai consumatori di accedere facilmente alle informazioni di tracciabilità.</a:t>
            </a:r>
          </a:p>
          <a:p>
            <a:pPr algn="l">
              <a:buFont typeface="+mj-lt"/>
              <a:buAutoNum type="arabicPeriod"/>
            </a:pPr>
            <a:r>
              <a:rPr lang="it-IT" b="1" i="0" u="none" strike="noStrike" dirty="0">
                <a:solidFill>
                  <a:schemeClr val="tx1"/>
                </a:solidFill>
                <a:effectLst/>
              </a:rPr>
              <a:t>Collaborazione con la Supply Chain</a:t>
            </a:r>
            <a:r>
              <a:rPr lang="it-IT" b="0" i="0" u="none" strike="noStrike" dirty="0">
                <a:solidFill>
                  <a:schemeClr val="tx1"/>
                </a:solidFill>
                <a:effectLst/>
              </a:rPr>
              <a:t>:</a:t>
            </a:r>
          </a:p>
          <a:p>
            <a:pPr marL="742950" lvl="1" indent="-285750" algn="l">
              <a:buFont typeface="+mj-lt"/>
              <a:buAutoNum type="arabicPeriod"/>
            </a:pPr>
            <a:r>
              <a:rPr lang="it-IT" sz="1800" b="0" i="0" u="none" strike="noStrike" dirty="0">
                <a:solidFill>
                  <a:schemeClr val="tx1"/>
                </a:solidFill>
                <a:effectLst/>
              </a:rPr>
              <a:t>Collaborare con produttori, trasportatori e rivenditori per migliorare gli standard di qualità e sicurezza.</a:t>
            </a:r>
          </a:p>
          <a:p>
            <a:pPr marL="742950" lvl="1" indent="-285750" algn="l">
              <a:buFont typeface="+mj-lt"/>
              <a:buAutoNum type="arabicPeriod"/>
            </a:pPr>
            <a:r>
              <a:rPr lang="it-IT" sz="1800" b="0" i="0" u="none" strike="noStrike" dirty="0">
                <a:solidFill>
                  <a:schemeClr val="tx1"/>
                </a:solidFill>
                <a:effectLst/>
              </a:rPr>
              <a:t>Standardizzazione delle migliori pratiche e adozione di tecnologie avanzate.</a:t>
            </a:r>
          </a:p>
          <a:p>
            <a:pPr marL="742950" lvl="1" indent="-285750" algn="l">
              <a:buFont typeface="+mj-lt"/>
              <a:buAutoNum type="arabicPeriod"/>
            </a:pPr>
            <a:r>
              <a:rPr lang="it-IT" sz="1800" b="0" i="0" u="none" strike="noStrike" dirty="0">
                <a:solidFill>
                  <a:schemeClr val="tx1"/>
                </a:solidFill>
                <a:effectLst/>
              </a:rPr>
              <a:t>Collaborazione con enti regolatori per stabilire nuovi standard di qualità.</a:t>
            </a:r>
          </a:p>
          <a:p>
            <a:pPr algn="l">
              <a:buFont typeface="+mj-lt"/>
              <a:buAutoNum type="arabicPeriod"/>
            </a:pPr>
            <a:r>
              <a:rPr lang="it-IT" b="1" i="0" u="none" strike="noStrike" dirty="0">
                <a:solidFill>
                  <a:schemeClr val="tx1"/>
                </a:solidFill>
                <a:effectLst/>
              </a:rPr>
              <a:t>Adozione della Blockchain</a:t>
            </a:r>
            <a:r>
              <a:rPr lang="it-IT" b="0" i="0" u="none" strike="noStrike" dirty="0">
                <a:solidFill>
                  <a:schemeClr val="tx1"/>
                </a:solidFill>
                <a:effectLst/>
              </a:rPr>
              <a:t>:</a:t>
            </a:r>
          </a:p>
          <a:p>
            <a:pPr marL="742950" lvl="1" indent="-285750" algn="l">
              <a:buFont typeface="+mj-lt"/>
              <a:buAutoNum type="arabicPeriod"/>
            </a:pPr>
            <a:r>
              <a:rPr lang="it-IT" sz="1800" b="0" i="0" u="none" strike="noStrike" dirty="0">
                <a:solidFill>
                  <a:schemeClr val="tx1"/>
                </a:solidFill>
                <a:effectLst/>
              </a:rPr>
              <a:t>Crescente interesse per la blockchain in vari settori.</a:t>
            </a:r>
          </a:p>
          <a:p>
            <a:pPr marL="742950" lvl="1" indent="-285750" algn="l">
              <a:buFont typeface="+mj-lt"/>
              <a:buAutoNum type="arabicPeriod"/>
            </a:pPr>
            <a:r>
              <a:rPr lang="it-IT" sz="1800" b="0" i="0" u="none" strike="noStrike" dirty="0">
                <a:solidFill>
                  <a:schemeClr val="tx1"/>
                </a:solidFill>
                <a:effectLst/>
              </a:rPr>
              <a:t>Partecipare a conferenze, fiere e collaborazioni con altre aziende blockchain per aumentare visibilità e partnership.</a:t>
            </a:r>
          </a:p>
        </p:txBody>
      </p:sp>
      <p:pic>
        <p:nvPicPr>
          <p:cNvPr id="4" name="Immagine 3" descr="Immagine che contiene testo, schermata, Carattere, verde&#10;&#10;Descrizione generata automaticamente">
            <a:extLst>
              <a:ext uri="{FF2B5EF4-FFF2-40B4-BE49-F238E27FC236}">
                <a16:creationId xmlns:a16="http://schemas.microsoft.com/office/drawing/2014/main" id="{0004B674-BBF2-3851-B977-8156959047E9}"/>
              </a:ext>
            </a:extLst>
          </p:cNvPr>
          <p:cNvPicPr>
            <a:picLocks noChangeAspect="1"/>
          </p:cNvPicPr>
          <p:nvPr/>
        </p:nvPicPr>
        <p:blipFill>
          <a:blip r:embed="rId2"/>
          <a:stretch>
            <a:fillRect/>
          </a:stretch>
        </p:blipFill>
        <p:spPr>
          <a:xfrm>
            <a:off x="6071870" y="5058757"/>
            <a:ext cx="6120130" cy="894080"/>
          </a:xfrm>
          <a:prstGeom prst="rect">
            <a:avLst/>
          </a:prstGeom>
        </p:spPr>
      </p:pic>
    </p:spTree>
    <p:extLst>
      <p:ext uri="{BB962C8B-B14F-4D97-AF65-F5344CB8AC3E}">
        <p14:creationId xmlns:p14="http://schemas.microsoft.com/office/powerpoint/2010/main" val="4271226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1F40043-B0F5-8B0B-A1B7-5670ED6B17F5}"/>
              </a:ext>
            </a:extLst>
          </p:cNvPr>
          <p:cNvSpPr>
            <a:spLocks noGrp="1"/>
          </p:cNvSpPr>
          <p:nvPr>
            <p:ph type="title"/>
          </p:nvPr>
        </p:nvSpPr>
        <p:spPr/>
        <p:txBody>
          <a:bodyPr/>
          <a:lstStyle/>
          <a:p>
            <a:r>
              <a:rPr lang="it-IT" sz="3200" b="1" kern="100" dirty="0">
                <a:effectLst/>
                <a:latin typeface="Aptos" panose="020B0004020202020204" pitchFamily="34" charset="0"/>
                <a:ea typeface="Aptos" panose="020B0004020202020204" pitchFamily="34" charset="0"/>
                <a:cs typeface="Times New Roman" panose="02020603050405020304" pitchFamily="18" charset="0"/>
              </a:rPr>
              <a:t>Minacce</a:t>
            </a:r>
            <a:endParaRPr lang="it-IT" dirty="0"/>
          </a:p>
        </p:txBody>
      </p:sp>
      <p:sp>
        <p:nvSpPr>
          <p:cNvPr id="3" name="Segnaposto contenuto 2">
            <a:extLst>
              <a:ext uri="{FF2B5EF4-FFF2-40B4-BE49-F238E27FC236}">
                <a16:creationId xmlns:a16="http://schemas.microsoft.com/office/drawing/2014/main" id="{6CCD11F1-F980-3E75-9FDB-8F5F879EF8AC}"/>
              </a:ext>
            </a:extLst>
          </p:cNvPr>
          <p:cNvSpPr>
            <a:spLocks noGrp="1"/>
          </p:cNvSpPr>
          <p:nvPr>
            <p:ph idx="1"/>
          </p:nvPr>
        </p:nvSpPr>
        <p:spPr>
          <a:xfrm>
            <a:off x="128610" y="2477541"/>
            <a:ext cx="11029615" cy="3678303"/>
          </a:xfrm>
        </p:spPr>
        <p:txBody>
          <a:bodyPr>
            <a:noAutofit/>
          </a:bodyPr>
          <a:lstStyle/>
          <a:p>
            <a:pPr algn="l">
              <a:buFont typeface="+mj-lt"/>
              <a:buAutoNum type="arabicPeriod"/>
            </a:pPr>
            <a:r>
              <a:rPr lang="it-IT" b="1" i="0" u="none" strike="noStrike" dirty="0">
                <a:solidFill>
                  <a:schemeClr val="tx1"/>
                </a:solidFill>
                <a:effectLst/>
              </a:rPr>
              <a:t>Cambiamenti Normativi</a:t>
            </a:r>
            <a:r>
              <a:rPr lang="it-IT" b="0" i="0" u="none" strike="noStrike" dirty="0">
                <a:solidFill>
                  <a:schemeClr val="tx1"/>
                </a:solidFill>
                <a:effectLst/>
              </a:rPr>
              <a:t>:</a:t>
            </a:r>
          </a:p>
          <a:p>
            <a:pPr marL="742950" lvl="1" indent="-285750" algn="l">
              <a:buFont typeface="+mj-lt"/>
              <a:buAutoNum type="arabicPeriod"/>
            </a:pPr>
            <a:r>
              <a:rPr lang="it-IT" sz="1800" b="0" i="0" u="none" strike="noStrike" dirty="0">
                <a:solidFill>
                  <a:schemeClr val="tx1"/>
                </a:solidFill>
                <a:effectLst/>
              </a:rPr>
              <a:t>Nuove normative sanitarie e di sicurezza alimentare potrebbero richiedere tracciabilità più stringenti, incompatibili con la tecnologia blockchain attuale.</a:t>
            </a:r>
          </a:p>
          <a:p>
            <a:pPr marL="742950" lvl="1" indent="-285750" algn="l">
              <a:buFont typeface="+mj-lt"/>
              <a:buAutoNum type="arabicPeriod"/>
            </a:pPr>
            <a:r>
              <a:rPr lang="it-IT" sz="1800" b="0" i="0" u="none" strike="noStrike" dirty="0">
                <a:solidFill>
                  <a:schemeClr val="tx1"/>
                </a:solidFill>
                <a:effectLst/>
              </a:rPr>
              <a:t>È essenziale mantenere una stretta collaborazione con enti normativi per garantire la conformità del prodotto.</a:t>
            </a:r>
          </a:p>
          <a:p>
            <a:pPr algn="l">
              <a:buFont typeface="+mj-lt"/>
              <a:buAutoNum type="arabicPeriod"/>
            </a:pPr>
            <a:r>
              <a:rPr lang="it-IT" b="1" i="0" u="none" strike="noStrike" dirty="0">
                <a:solidFill>
                  <a:schemeClr val="tx1"/>
                </a:solidFill>
                <a:effectLst/>
              </a:rPr>
              <a:t>Difficoltà di Integrazione</a:t>
            </a:r>
            <a:r>
              <a:rPr lang="it-IT" b="0" i="0" u="none" strike="noStrike" dirty="0">
                <a:solidFill>
                  <a:schemeClr val="tx1"/>
                </a:solidFill>
                <a:effectLst/>
              </a:rPr>
              <a:t>:</a:t>
            </a:r>
          </a:p>
          <a:p>
            <a:pPr marL="742950" lvl="1" indent="-285750" algn="l">
              <a:buFont typeface="+mj-lt"/>
              <a:buAutoNum type="arabicPeriod"/>
            </a:pPr>
            <a:r>
              <a:rPr lang="it-IT" sz="1800" b="0" i="0" u="none" strike="noStrike" dirty="0">
                <a:solidFill>
                  <a:schemeClr val="tx1"/>
                </a:solidFill>
                <a:effectLst/>
              </a:rPr>
              <a:t>Integrare la blockchain con sistemi di monitoraggio della temperatura o gestione della logistica può essere complesso.</a:t>
            </a:r>
          </a:p>
          <a:p>
            <a:pPr marL="742950" lvl="1" indent="-285750" algn="l">
              <a:buFont typeface="+mj-lt"/>
              <a:buAutoNum type="arabicPeriod"/>
            </a:pPr>
            <a:r>
              <a:rPr lang="it-IT" sz="1800" b="0" i="0" u="none" strike="noStrike" dirty="0">
                <a:solidFill>
                  <a:schemeClr val="tx1"/>
                </a:solidFill>
                <a:effectLst/>
              </a:rPr>
              <a:t>La presenza di concorrenti affermati rende il mercato altamente competitivo e dinamico, aumentando il rischio di perdere quote di mercato.</a:t>
            </a:r>
          </a:p>
          <a:p>
            <a:pPr algn="l">
              <a:buFont typeface="+mj-lt"/>
              <a:buAutoNum type="arabicPeriod"/>
            </a:pPr>
            <a:r>
              <a:rPr lang="it-IT" b="1" i="0" u="none" strike="noStrike" dirty="0">
                <a:solidFill>
                  <a:schemeClr val="tx1"/>
                </a:solidFill>
                <a:effectLst/>
              </a:rPr>
              <a:t>Ostacoli Legali e Normativi</a:t>
            </a:r>
            <a:r>
              <a:rPr lang="it-IT" b="0" i="0" u="none" strike="noStrike" dirty="0">
                <a:solidFill>
                  <a:schemeClr val="tx1"/>
                </a:solidFill>
                <a:effectLst/>
              </a:rPr>
              <a:t>:</a:t>
            </a:r>
          </a:p>
          <a:p>
            <a:pPr marL="742950" lvl="1" indent="-285750" algn="l">
              <a:buFont typeface="+mj-lt"/>
              <a:buAutoNum type="arabicPeriod"/>
            </a:pPr>
            <a:r>
              <a:rPr lang="it-IT" sz="1800" b="0" i="0" u="none" strike="noStrike" dirty="0">
                <a:solidFill>
                  <a:schemeClr val="tx1"/>
                </a:solidFill>
                <a:effectLst/>
              </a:rPr>
              <a:t>La tecnologia blockchain può affrontare ostacoli legali e normativi in alcuni Stati.</a:t>
            </a:r>
          </a:p>
          <a:p>
            <a:pPr marL="742950" lvl="1" indent="-285750" algn="l">
              <a:buFont typeface="+mj-lt"/>
              <a:buAutoNum type="arabicPeriod"/>
            </a:pPr>
            <a:r>
              <a:rPr lang="it-IT" sz="1800" b="0" i="0" u="none" strike="noStrike" dirty="0">
                <a:solidFill>
                  <a:schemeClr val="tx1"/>
                </a:solidFill>
                <a:effectLst/>
              </a:rPr>
              <a:t>Le normative locali possono essere restrittive o ambigue, creando incertezze per le aziende che operano a livello internazionale.</a:t>
            </a:r>
          </a:p>
        </p:txBody>
      </p:sp>
      <p:pic>
        <p:nvPicPr>
          <p:cNvPr id="4" name="Immagine 3" descr="Immagine che contiene testo, Carattere, schermata&#10;&#10;Descrizione generata automaticamente">
            <a:extLst>
              <a:ext uri="{FF2B5EF4-FFF2-40B4-BE49-F238E27FC236}">
                <a16:creationId xmlns:a16="http://schemas.microsoft.com/office/drawing/2014/main" id="{2D93F521-351C-AE2B-EDFC-D410AB7B476E}"/>
              </a:ext>
            </a:extLst>
          </p:cNvPr>
          <p:cNvPicPr>
            <a:picLocks noChangeAspect="1"/>
          </p:cNvPicPr>
          <p:nvPr/>
        </p:nvPicPr>
        <p:blipFill>
          <a:blip r:embed="rId2"/>
          <a:stretch>
            <a:fillRect/>
          </a:stretch>
        </p:blipFill>
        <p:spPr>
          <a:xfrm>
            <a:off x="5749296" y="4994455"/>
            <a:ext cx="6193322" cy="832802"/>
          </a:xfrm>
          <a:prstGeom prst="rect">
            <a:avLst/>
          </a:prstGeom>
        </p:spPr>
      </p:pic>
    </p:spTree>
    <p:extLst>
      <p:ext uri="{BB962C8B-B14F-4D97-AF65-F5344CB8AC3E}">
        <p14:creationId xmlns:p14="http://schemas.microsoft.com/office/powerpoint/2010/main" val="1479327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94917A-05E4-4264-AEB6-EFEA166AEBA9}"/>
              </a:ext>
            </a:extLst>
          </p:cNvPr>
          <p:cNvSpPr>
            <a:spLocks noGrp="1"/>
          </p:cNvSpPr>
          <p:nvPr>
            <p:ph type="title"/>
          </p:nvPr>
        </p:nvSpPr>
        <p:spPr/>
        <p:txBody>
          <a:bodyPr>
            <a:normAutofit/>
          </a:bodyPr>
          <a:lstStyle/>
          <a:p>
            <a:r>
              <a:rPr lang="it-IT" sz="3200" kern="100" dirty="0">
                <a:effectLst/>
                <a:ea typeface="Times New Roman" panose="02020603050405020304" pitchFamily="18" charset="0"/>
                <a:cs typeface="Times New Roman" panose="02020603050405020304" pitchFamily="18" charset="0"/>
              </a:rPr>
              <a:t>Valutazione Finale dell'Idea Progettuale</a:t>
            </a:r>
            <a:endParaRPr lang="it-IT" sz="3200" dirty="0"/>
          </a:p>
        </p:txBody>
      </p:sp>
      <p:sp>
        <p:nvSpPr>
          <p:cNvPr id="3" name="Segnaposto contenuto 2">
            <a:extLst>
              <a:ext uri="{FF2B5EF4-FFF2-40B4-BE49-F238E27FC236}">
                <a16:creationId xmlns:a16="http://schemas.microsoft.com/office/drawing/2014/main" id="{F90B009E-EA4D-3E3E-4887-4DED85665415}"/>
              </a:ext>
            </a:extLst>
          </p:cNvPr>
          <p:cNvSpPr>
            <a:spLocks noGrp="1"/>
          </p:cNvSpPr>
          <p:nvPr>
            <p:ph idx="1"/>
          </p:nvPr>
        </p:nvSpPr>
        <p:spPr>
          <a:xfrm>
            <a:off x="304102" y="1177491"/>
            <a:ext cx="11029615" cy="5063535"/>
          </a:xfrm>
        </p:spPr>
        <p:txBody>
          <a:bodyPr>
            <a:normAutofit/>
          </a:bodyPr>
          <a:lstStyle/>
          <a:p>
            <a:pPr algn="l"/>
            <a:r>
              <a:rPr lang="it-IT" b="0" i="0" u="none" strike="noStrike" dirty="0">
                <a:solidFill>
                  <a:schemeClr val="tx1"/>
                </a:solidFill>
                <a:effectLst/>
              </a:rPr>
              <a:t>Il </a:t>
            </a:r>
            <a:r>
              <a:rPr lang="it-IT" b="1" i="0" u="none" strike="noStrike" dirty="0">
                <a:solidFill>
                  <a:schemeClr val="tx1"/>
                </a:solidFill>
                <a:effectLst/>
              </a:rPr>
              <a:t>Project Plan </a:t>
            </a:r>
            <a:r>
              <a:rPr lang="it-IT" b="0" i="0" u="none" strike="noStrike" dirty="0">
                <a:solidFill>
                  <a:schemeClr val="tx1"/>
                </a:solidFill>
                <a:effectLst/>
              </a:rPr>
              <a:t>del progetto fa riferimento ad un periodo di tempo complessivo di sei anni, composto da due fasi:</a:t>
            </a:r>
          </a:p>
          <a:p>
            <a:pPr lvl="1"/>
            <a:r>
              <a:rPr lang="it-IT" sz="1800" b="1" i="0" u="none" strike="noStrike" dirty="0">
                <a:solidFill>
                  <a:schemeClr val="tx1"/>
                </a:solidFill>
                <a:effectLst/>
              </a:rPr>
              <a:t>Fase 1</a:t>
            </a:r>
            <a:r>
              <a:rPr lang="it-IT" sz="1800" b="0" i="0" u="none" strike="noStrike" dirty="0">
                <a:solidFill>
                  <a:schemeClr val="tx1"/>
                </a:solidFill>
                <a:effectLst/>
              </a:rPr>
              <a:t>: nel primo anno di vita, l’attenzione è focalizzata sulla progettazione, sviluppo della piattaforma e messa in esercizio (deployment). L’obiettivo principale è portare a termine con successo il progetto entro un anno.</a:t>
            </a:r>
          </a:p>
          <a:p>
            <a:pPr lvl="1"/>
            <a:r>
              <a:rPr lang="it-IT" sz="1800" b="1" i="0" u="none" strike="noStrike" dirty="0">
                <a:solidFill>
                  <a:schemeClr val="tx1"/>
                </a:solidFill>
                <a:effectLst/>
              </a:rPr>
              <a:t>Fase 2</a:t>
            </a:r>
            <a:r>
              <a:rPr lang="it-IT" sz="1800" b="0" i="0" u="none" strike="noStrike" dirty="0">
                <a:solidFill>
                  <a:schemeClr val="tx1"/>
                </a:solidFill>
                <a:effectLst/>
              </a:rPr>
              <a:t>: durante i successivi 5 anni, ci sarà l’aggiornamento, la manutenzione evolutiva (l’aggiunta di nuove funzionalità) ed ordinaria (la rimozione di errori e aggiornamenti delle funzionalità già esistenti). Questa fase è dedicata anche alla promozione e commercializzazione della piattaforma.</a:t>
            </a:r>
          </a:p>
          <a:p>
            <a:pPr algn="l"/>
            <a:r>
              <a:rPr lang="it-IT" b="0" i="0" u="none" strike="noStrike" dirty="0">
                <a:solidFill>
                  <a:schemeClr val="tx1"/>
                </a:solidFill>
                <a:effectLst/>
              </a:rPr>
              <a:t>Si assume che l’inizio del progetto è fissato alla data 01/01/2025 e la fine al 31/12/2030.</a:t>
            </a:r>
          </a:p>
          <a:p>
            <a:pPr algn="l"/>
            <a:endParaRPr lang="it-IT" b="0" i="0" u="none" strike="noStrike" dirty="0">
              <a:solidFill>
                <a:schemeClr val="tx1"/>
              </a:solidFill>
              <a:effectLst/>
            </a:endParaRPr>
          </a:p>
        </p:txBody>
      </p:sp>
      <p:pic>
        <p:nvPicPr>
          <p:cNvPr id="4" name="Immagine 3">
            <a:extLst>
              <a:ext uri="{FF2B5EF4-FFF2-40B4-BE49-F238E27FC236}">
                <a16:creationId xmlns:a16="http://schemas.microsoft.com/office/drawing/2014/main" id="{E85E9F8F-FF89-9F74-2D06-BE4C270D921A}"/>
              </a:ext>
            </a:extLst>
          </p:cNvPr>
          <p:cNvPicPr>
            <a:picLocks noChangeAspect="1"/>
          </p:cNvPicPr>
          <p:nvPr/>
        </p:nvPicPr>
        <p:blipFill>
          <a:blip r:embed="rId2"/>
          <a:stretch>
            <a:fillRect/>
          </a:stretch>
        </p:blipFill>
        <p:spPr>
          <a:xfrm>
            <a:off x="1300587" y="5028040"/>
            <a:ext cx="9590825" cy="1304937"/>
          </a:xfrm>
          <a:prstGeom prst="rect">
            <a:avLst/>
          </a:prstGeom>
        </p:spPr>
      </p:pic>
    </p:spTree>
    <p:extLst>
      <p:ext uri="{BB962C8B-B14F-4D97-AF65-F5344CB8AC3E}">
        <p14:creationId xmlns:p14="http://schemas.microsoft.com/office/powerpoint/2010/main" val="213792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4" name="Rectangle 13">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6" name="Rectangle 15">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8" name="Rectangle 17">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useBgFill="1">
        <p:nvSpPr>
          <p:cNvPr id="20" name="Rectangle 1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Segnaposto immagine 6" descr="Immagine che contiene schermata, diagramma, linea, Rettangolo&#10;&#10;Descrizione generata automaticamente">
            <a:extLst>
              <a:ext uri="{FF2B5EF4-FFF2-40B4-BE49-F238E27FC236}">
                <a16:creationId xmlns:a16="http://schemas.microsoft.com/office/drawing/2014/main" id="{0E4F3D12-B8E2-AC56-FE86-7D94E819C606}"/>
              </a:ext>
            </a:extLst>
          </p:cNvPr>
          <p:cNvPicPr>
            <a:picLocks noGrp="1" noChangeAspect="1"/>
          </p:cNvPicPr>
          <p:nvPr>
            <p:ph type="pic" idx="1"/>
          </p:nvPr>
        </p:nvPicPr>
        <p:blipFill rotWithShape="1">
          <a:blip r:embed="rId2"/>
          <a:srcRect l="2584" r="1" b="1"/>
          <a:stretch/>
        </p:blipFill>
        <p:spPr>
          <a:xfrm>
            <a:off x="446534" y="723899"/>
            <a:ext cx="7498616" cy="5676901"/>
          </a:xfrm>
          <a:prstGeom prst="rect">
            <a:avLst/>
          </a:prstGeom>
        </p:spPr>
      </p:pic>
      <p:sp>
        <p:nvSpPr>
          <p:cNvPr id="22" name="Rectangle 2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nvGrpSpPr>
          <p:cNvPr id="24" name="Group 2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5" name="Rectangle 2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6" name="Rectangle 2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7" name="Rectangle 2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p:nvSpPr>
          <p:cNvPr id="10" name="CasellaDiTesto 9">
            <a:extLst>
              <a:ext uri="{FF2B5EF4-FFF2-40B4-BE49-F238E27FC236}">
                <a16:creationId xmlns:a16="http://schemas.microsoft.com/office/drawing/2014/main" id="{2F49591D-7F49-DA32-B2F1-2DED417F23A2}"/>
              </a:ext>
            </a:extLst>
          </p:cNvPr>
          <p:cNvSpPr txBox="1"/>
          <p:nvPr/>
        </p:nvSpPr>
        <p:spPr>
          <a:xfrm>
            <a:off x="8160768" y="1331439"/>
            <a:ext cx="3466078" cy="1938992"/>
          </a:xfrm>
          <a:prstGeom prst="rect">
            <a:avLst/>
          </a:prstGeom>
          <a:noFill/>
        </p:spPr>
        <p:txBody>
          <a:bodyPr wrap="square" rtlCol="0">
            <a:spAutoFit/>
          </a:bodyPr>
          <a:lstStyle/>
          <a:p>
            <a:r>
              <a:rPr lang="it-IT" sz="2000" kern="100" dirty="0">
                <a:solidFill>
                  <a:schemeClr val="bg1"/>
                </a:solidFill>
                <a:effectLst/>
                <a:ea typeface="Aptos" panose="020B0004020202020204" pitchFamily="34" charset="0"/>
                <a:cs typeface="Times New Roman" panose="02020603050405020304" pitchFamily="18" charset="0"/>
              </a:rPr>
              <a:t>Il sottosistema </a:t>
            </a:r>
            <a:r>
              <a:rPr lang="it-IT" sz="2000" b="1" kern="100" dirty="0">
                <a:solidFill>
                  <a:schemeClr val="bg1"/>
                </a:solidFill>
                <a:effectLst/>
                <a:ea typeface="Aptos" panose="020B0004020202020204" pitchFamily="34" charset="0"/>
                <a:cs typeface="Times New Roman" panose="02020603050405020304" pitchFamily="18" charset="0"/>
              </a:rPr>
              <a:t>Back-Office</a:t>
            </a:r>
            <a:r>
              <a:rPr lang="it-IT" sz="2000" kern="100" dirty="0">
                <a:solidFill>
                  <a:schemeClr val="bg1"/>
                </a:solidFill>
                <a:effectLst/>
                <a:ea typeface="Aptos" panose="020B0004020202020204" pitchFamily="34" charset="0"/>
                <a:cs typeface="Times New Roman" panose="02020603050405020304" pitchFamily="18" charset="0"/>
              </a:rPr>
              <a:t> è il responsabile della gestione di tutte le operazioni fondamentali e dell'integrazione con altri sottosistemi.</a:t>
            </a:r>
          </a:p>
          <a:p>
            <a:endParaRPr lang="it-IT" sz="2000" dirty="0">
              <a:solidFill>
                <a:schemeClr val="bg1"/>
              </a:solidFill>
            </a:endParaRPr>
          </a:p>
        </p:txBody>
      </p:sp>
    </p:spTree>
    <p:extLst>
      <p:ext uri="{BB962C8B-B14F-4D97-AF65-F5344CB8AC3E}">
        <p14:creationId xmlns:p14="http://schemas.microsoft.com/office/powerpoint/2010/main" val="3689461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2" name="Rectangle 11">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4" name="Rectangle 13">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6" name="Rectangle 15">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useBgFill="1">
        <p:nvSpPr>
          <p:cNvPr id="18" name="Rectangle 17">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egnaposto immagine 4" descr="Immagine che contiene diagramma, Piano, Rettangolo, linea&#10;&#10;Descrizione generata automaticamente">
            <a:extLst>
              <a:ext uri="{FF2B5EF4-FFF2-40B4-BE49-F238E27FC236}">
                <a16:creationId xmlns:a16="http://schemas.microsoft.com/office/drawing/2014/main" id="{086623D0-2981-B56E-73F2-04A8024663B5}"/>
              </a:ext>
            </a:extLst>
          </p:cNvPr>
          <p:cNvPicPr>
            <a:picLocks noGrp="1" noChangeAspect="1"/>
          </p:cNvPicPr>
          <p:nvPr>
            <p:ph type="pic" idx="1"/>
          </p:nvPr>
        </p:nvPicPr>
        <p:blipFill rotWithShape="1">
          <a:blip r:embed="rId2"/>
          <a:srcRect l="4932" r="6899" b="1"/>
          <a:stretch/>
        </p:blipFill>
        <p:spPr>
          <a:xfrm>
            <a:off x="295702" y="723899"/>
            <a:ext cx="7498616" cy="5676901"/>
          </a:xfrm>
          <a:prstGeom prst="rect">
            <a:avLst/>
          </a:prstGeom>
        </p:spPr>
      </p:pic>
      <p:sp>
        <p:nvSpPr>
          <p:cNvPr id="20" name="Rectangle 19">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nvGrpSpPr>
          <p:cNvPr id="22" name="Group 21">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3" name="Rectangle 22">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4" name="Rectangle 23">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5" name="Rectangle 24">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p:nvSpPr>
          <p:cNvPr id="6" name="CasellaDiTesto 5">
            <a:extLst>
              <a:ext uri="{FF2B5EF4-FFF2-40B4-BE49-F238E27FC236}">
                <a16:creationId xmlns:a16="http://schemas.microsoft.com/office/drawing/2014/main" id="{CD780E42-DA87-17C2-F84F-66D3A9BF9280}"/>
              </a:ext>
            </a:extLst>
          </p:cNvPr>
          <p:cNvSpPr txBox="1"/>
          <p:nvPr/>
        </p:nvSpPr>
        <p:spPr>
          <a:xfrm>
            <a:off x="8160134" y="855704"/>
            <a:ext cx="3549266" cy="2554545"/>
          </a:xfrm>
          <a:prstGeom prst="rect">
            <a:avLst/>
          </a:prstGeom>
          <a:noFill/>
        </p:spPr>
        <p:txBody>
          <a:bodyPr wrap="square" rtlCol="0">
            <a:spAutoFit/>
          </a:bodyPr>
          <a:lstStyle/>
          <a:p>
            <a:r>
              <a:rPr lang="it-IT" sz="2000" kern="100" dirty="0">
                <a:solidFill>
                  <a:schemeClr val="bg1"/>
                </a:solidFill>
                <a:effectLst/>
                <a:ea typeface="Aptos" panose="020B0004020202020204" pitchFamily="34" charset="0"/>
                <a:cs typeface="Times New Roman" panose="02020603050405020304" pitchFamily="18" charset="0"/>
              </a:rPr>
              <a:t>Il sottosistema </a:t>
            </a:r>
            <a:r>
              <a:rPr lang="it-IT" sz="2000" b="1" kern="100" dirty="0">
                <a:solidFill>
                  <a:schemeClr val="bg1"/>
                </a:solidFill>
                <a:effectLst/>
                <a:ea typeface="Aptos" panose="020B0004020202020204" pitchFamily="34" charset="0"/>
                <a:cs typeface="Times New Roman" panose="02020603050405020304" pitchFamily="18" charset="0"/>
              </a:rPr>
              <a:t>Intermediario</a:t>
            </a:r>
            <a:r>
              <a:rPr lang="it-IT" sz="2000" b="1" kern="100" dirty="0">
                <a:solidFill>
                  <a:schemeClr val="bg1"/>
                </a:solidFill>
                <a:ea typeface="Aptos" panose="020B0004020202020204" pitchFamily="34" charset="0"/>
                <a:cs typeface="Times New Roman" panose="02020603050405020304" pitchFamily="18" charset="0"/>
              </a:rPr>
              <a:t> </a:t>
            </a:r>
            <a:r>
              <a:rPr lang="it-IT" sz="2000" kern="100" dirty="0">
                <a:solidFill>
                  <a:schemeClr val="bg1"/>
                </a:solidFill>
                <a:effectLst/>
                <a:ea typeface="Aptos" panose="020B0004020202020204" pitchFamily="34" charset="0"/>
                <a:cs typeface="Times New Roman" panose="02020603050405020304" pitchFamily="18" charset="0"/>
              </a:rPr>
              <a:t>svolge un ruolo cruciale poiché si occupa di fornire assistenza e manutenzione per l’utilizzo della piattaforma, di interazione con la blockchain e di fornire avvisi pubblicitari.</a:t>
            </a:r>
          </a:p>
          <a:p>
            <a:endParaRPr lang="it-IT" sz="2000" dirty="0">
              <a:solidFill>
                <a:schemeClr val="bg1"/>
              </a:solidFill>
            </a:endParaRPr>
          </a:p>
        </p:txBody>
      </p:sp>
    </p:spTree>
    <p:extLst>
      <p:ext uri="{BB962C8B-B14F-4D97-AF65-F5344CB8AC3E}">
        <p14:creationId xmlns:p14="http://schemas.microsoft.com/office/powerpoint/2010/main" val="189721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53" name="Rectangle 52">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55" name="Rectangle 54">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57" name="Rectangle 56">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useBgFill="1">
        <p:nvSpPr>
          <p:cNvPr id="59" name="Rectangle 58">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Segnaposto immagine 8" descr="Immagine che contiene diagramma, linea, schermata, Parallelo&#10;&#10;Descrizione generata automaticamente">
            <a:extLst>
              <a:ext uri="{FF2B5EF4-FFF2-40B4-BE49-F238E27FC236}">
                <a16:creationId xmlns:a16="http://schemas.microsoft.com/office/drawing/2014/main" id="{F2389159-5F0E-4328-9F65-5DAD85DD65DC}"/>
              </a:ext>
            </a:extLst>
          </p:cNvPr>
          <p:cNvPicPr>
            <a:picLocks noGrp="1" noChangeAspect="1"/>
          </p:cNvPicPr>
          <p:nvPr>
            <p:ph type="pic" idx="1"/>
          </p:nvPr>
        </p:nvPicPr>
        <p:blipFill rotWithShape="1">
          <a:blip r:embed="rId2"/>
          <a:srcRect l="3632" t="8479" r="395" b="-26"/>
          <a:stretch/>
        </p:blipFill>
        <p:spPr>
          <a:xfrm>
            <a:off x="622014" y="610945"/>
            <a:ext cx="7196866" cy="6247055"/>
          </a:xfrm>
          <a:prstGeom prst="rect">
            <a:avLst/>
          </a:prstGeom>
        </p:spPr>
      </p:pic>
      <p:sp>
        <p:nvSpPr>
          <p:cNvPr id="61" name="Rectangle 60">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nvGrpSpPr>
          <p:cNvPr id="63" name="Group 62">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64" name="Rectangle 63">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65" name="Rectangle 64">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66" name="Rectangle 65">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p:nvSpPr>
          <p:cNvPr id="10" name="CasellaDiTesto 9">
            <a:extLst>
              <a:ext uri="{FF2B5EF4-FFF2-40B4-BE49-F238E27FC236}">
                <a16:creationId xmlns:a16="http://schemas.microsoft.com/office/drawing/2014/main" id="{A9611530-BA06-D370-1534-32F4B063A2FC}"/>
              </a:ext>
            </a:extLst>
          </p:cNvPr>
          <p:cNvSpPr txBox="1"/>
          <p:nvPr/>
        </p:nvSpPr>
        <p:spPr>
          <a:xfrm>
            <a:off x="8101063" y="1187168"/>
            <a:ext cx="3585488" cy="2554545"/>
          </a:xfrm>
          <a:prstGeom prst="rect">
            <a:avLst/>
          </a:prstGeom>
          <a:noFill/>
        </p:spPr>
        <p:txBody>
          <a:bodyPr wrap="square" rtlCol="0">
            <a:spAutoFit/>
          </a:bodyPr>
          <a:lstStyle/>
          <a:p>
            <a:r>
              <a:rPr lang="it-IT" sz="2000" kern="100" dirty="0">
                <a:solidFill>
                  <a:schemeClr val="bg1"/>
                </a:solidFill>
                <a:effectLst/>
                <a:ea typeface="Aptos" panose="020B0004020202020204" pitchFamily="34" charset="0"/>
                <a:cs typeface="Times New Roman" panose="02020603050405020304" pitchFamily="18" charset="0"/>
              </a:rPr>
              <a:t>Il sottosistema del </a:t>
            </a:r>
            <a:r>
              <a:rPr lang="it-IT" sz="2000" b="1" kern="100" dirty="0">
                <a:solidFill>
                  <a:schemeClr val="bg1"/>
                </a:solidFill>
                <a:effectLst/>
                <a:ea typeface="Aptos" panose="020B0004020202020204" pitchFamily="34" charset="0"/>
                <a:cs typeface="Times New Roman" panose="02020603050405020304" pitchFamily="18" charset="0"/>
              </a:rPr>
              <a:t>Produttore</a:t>
            </a:r>
            <a:r>
              <a:rPr lang="it-IT" sz="2000" kern="100" dirty="0">
                <a:solidFill>
                  <a:schemeClr val="bg1"/>
                </a:solidFill>
                <a:effectLst/>
                <a:ea typeface="Aptos" panose="020B0004020202020204" pitchFamily="34" charset="0"/>
                <a:cs typeface="Times New Roman" panose="02020603050405020304" pitchFamily="18" charset="0"/>
              </a:rPr>
              <a:t> gestisce la registrazione dei lotti e monitora le informazioni critiche dei prodotti, come la temperatura. Utilizza inoltre la piattaforma per recuperare questi dati e per generare i tag ID destinati alle confezioni.</a:t>
            </a:r>
            <a:endParaRPr lang="it-IT" sz="2000" dirty="0">
              <a:solidFill>
                <a:schemeClr val="bg1"/>
              </a:solidFill>
            </a:endParaRPr>
          </a:p>
        </p:txBody>
      </p:sp>
    </p:spTree>
    <p:extLst>
      <p:ext uri="{BB962C8B-B14F-4D97-AF65-F5344CB8AC3E}">
        <p14:creationId xmlns:p14="http://schemas.microsoft.com/office/powerpoint/2010/main" val="1611879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4" name="Rectangle 13">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6" name="Rectangle 15">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8" name="Rectangle 17">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useBgFill="1">
        <p:nvSpPr>
          <p:cNvPr id="20" name="Rectangle 1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Segnaposto immagine 6" descr="Immagine che contiene diagramma, Rettangolo, Piano, linea&#10;&#10;Descrizione generata automaticamente">
            <a:extLst>
              <a:ext uri="{FF2B5EF4-FFF2-40B4-BE49-F238E27FC236}">
                <a16:creationId xmlns:a16="http://schemas.microsoft.com/office/drawing/2014/main" id="{DEF96ECD-7CBB-A8CF-1FCA-2942B879A929}"/>
              </a:ext>
            </a:extLst>
          </p:cNvPr>
          <p:cNvPicPr>
            <a:picLocks noGrp="1" noChangeAspect="1"/>
          </p:cNvPicPr>
          <p:nvPr>
            <p:ph type="pic" idx="1"/>
          </p:nvPr>
        </p:nvPicPr>
        <p:blipFill rotWithShape="1">
          <a:blip r:embed="rId2"/>
          <a:srcRect l="6726" r="9397"/>
          <a:stretch/>
        </p:blipFill>
        <p:spPr>
          <a:xfrm>
            <a:off x="446534" y="723899"/>
            <a:ext cx="7498616" cy="5676901"/>
          </a:xfrm>
          <a:prstGeom prst="rect">
            <a:avLst/>
          </a:prstGeom>
        </p:spPr>
      </p:pic>
      <p:sp>
        <p:nvSpPr>
          <p:cNvPr id="22" name="Rectangle 2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nvGrpSpPr>
          <p:cNvPr id="24" name="Group 2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5" name="Rectangle 2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6" name="Rectangle 2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7" name="Rectangle 2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p:nvSpPr>
          <p:cNvPr id="13" name="CasellaDiTesto 12">
            <a:extLst>
              <a:ext uri="{FF2B5EF4-FFF2-40B4-BE49-F238E27FC236}">
                <a16:creationId xmlns:a16="http://schemas.microsoft.com/office/drawing/2014/main" id="{056FF04C-0BA3-56C6-7529-29005D802958}"/>
              </a:ext>
            </a:extLst>
          </p:cNvPr>
          <p:cNvSpPr txBox="1"/>
          <p:nvPr/>
        </p:nvSpPr>
        <p:spPr>
          <a:xfrm>
            <a:off x="8331178" y="1329637"/>
            <a:ext cx="2992194" cy="1938992"/>
          </a:xfrm>
          <a:prstGeom prst="rect">
            <a:avLst/>
          </a:prstGeom>
          <a:noFill/>
        </p:spPr>
        <p:txBody>
          <a:bodyPr wrap="square" rtlCol="0">
            <a:spAutoFit/>
          </a:bodyPr>
          <a:lstStyle/>
          <a:p>
            <a:r>
              <a:rPr lang="it-IT" sz="2000" dirty="0">
                <a:solidFill>
                  <a:schemeClr val="bg1"/>
                </a:solidFill>
                <a:effectLst/>
                <a:ea typeface="Aptos" panose="020B0004020202020204" pitchFamily="34" charset="0"/>
                <a:cs typeface="Times New Roman" panose="02020603050405020304" pitchFamily="18" charset="0"/>
              </a:rPr>
              <a:t>Il sottosistema </a:t>
            </a:r>
            <a:r>
              <a:rPr lang="it-IT" sz="2000" b="1" dirty="0">
                <a:solidFill>
                  <a:schemeClr val="bg1"/>
                </a:solidFill>
                <a:effectLst/>
                <a:ea typeface="Aptos" panose="020B0004020202020204" pitchFamily="34" charset="0"/>
                <a:cs typeface="Times New Roman" panose="02020603050405020304" pitchFamily="18" charset="0"/>
              </a:rPr>
              <a:t>Vendita</a:t>
            </a:r>
            <a:r>
              <a:rPr lang="it-IT" sz="2000" dirty="0">
                <a:solidFill>
                  <a:schemeClr val="bg1"/>
                </a:solidFill>
                <a:effectLst/>
                <a:ea typeface="Aptos" panose="020B0004020202020204" pitchFamily="34" charset="0"/>
                <a:cs typeface="Times New Roman" panose="02020603050405020304" pitchFamily="18" charset="0"/>
              </a:rPr>
              <a:t> è progettato per gestire tutte le operazioni relative alla vendita</a:t>
            </a:r>
            <a:r>
              <a:rPr lang="it-IT" sz="2000" dirty="0">
                <a:solidFill>
                  <a:schemeClr val="bg1"/>
                </a:solidFill>
                <a:ea typeface="Aptos" panose="020B0004020202020204" pitchFamily="34" charset="0"/>
                <a:cs typeface="Times New Roman" panose="02020603050405020304" pitchFamily="18" charset="0"/>
              </a:rPr>
              <a:t> e all’interazione tra </a:t>
            </a:r>
            <a:r>
              <a:rPr lang="it-IT" sz="2000" dirty="0">
                <a:solidFill>
                  <a:schemeClr val="bg1"/>
                </a:solidFill>
                <a:effectLst/>
                <a:ea typeface="Aptos" panose="020B0004020202020204" pitchFamily="34" charset="0"/>
                <a:cs typeface="Times New Roman" panose="02020603050405020304" pitchFamily="18" charset="0"/>
              </a:rPr>
              <a:t>i rivenditori e i consumatori.</a:t>
            </a:r>
            <a:endParaRPr lang="it-IT" sz="2000" dirty="0">
              <a:solidFill>
                <a:schemeClr val="bg1"/>
              </a:solidFill>
            </a:endParaRPr>
          </a:p>
        </p:txBody>
      </p:sp>
    </p:spTree>
    <p:extLst>
      <p:ext uri="{BB962C8B-B14F-4D97-AF65-F5344CB8AC3E}">
        <p14:creationId xmlns:p14="http://schemas.microsoft.com/office/powerpoint/2010/main" val="350615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7859D1-22A8-5FED-05AA-F8E59CCD1FE5}"/>
              </a:ext>
            </a:extLst>
          </p:cNvPr>
          <p:cNvSpPr>
            <a:spLocks noGrp="1"/>
          </p:cNvSpPr>
          <p:nvPr>
            <p:ph type="title"/>
          </p:nvPr>
        </p:nvSpPr>
        <p:spPr>
          <a:xfrm>
            <a:off x="581192" y="702156"/>
            <a:ext cx="11029616" cy="1013800"/>
          </a:xfrm>
        </p:spPr>
        <p:txBody>
          <a:bodyPr>
            <a:normAutofit/>
          </a:bodyPr>
          <a:lstStyle/>
          <a:p>
            <a:r>
              <a:rPr lang="it-IT" dirty="0"/>
              <a:t>Descrizione del Contesto</a:t>
            </a:r>
          </a:p>
        </p:txBody>
      </p:sp>
      <p:sp>
        <p:nvSpPr>
          <p:cNvPr id="26" name="Rectangle 21">
            <a:extLst>
              <a:ext uri="{FF2B5EF4-FFF2-40B4-BE49-F238E27FC236}">
                <a16:creationId xmlns:a16="http://schemas.microsoft.com/office/drawing/2014/main" id="{3FE9758B-E361-4084-8D9F-729FA6C4A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magine 3">
            <a:extLst>
              <a:ext uri="{FF2B5EF4-FFF2-40B4-BE49-F238E27FC236}">
                <a16:creationId xmlns:a16="http://schemas.microsoft.com/office/drawing/2014/main" id="{600428EE-B4F6-AB67-F023-863FD3B0BB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81192" y="2596055"/>
            <a:ext cx="5237916" cy="3195145"/>
          </a:xfrm>
          <a:prstGeom prst="rect">
            <a:avLst/>
          </a:prstGeom>
          <a:noFill/>
        </p:spPr>
      </p:pic>
      <p:sp>
        <p:nvSpPr>
          <p:cNvPr id="3" name="Segnaposto contenuto 2">
            <a:extLst>
              <a:ext uri="{FF2B5EF4-FFF2-40B4-BE49-F238E27FC236}">
                <a16:creationId xmlns:a16="http://schemas.microsoft.com/office/drawing/2014/main" id="{5BC70305-B1C0-5EF9-240B-ACCB1882A6BB}"/>
              </a:ext>
            </a:extLst>
          </p:cNvPr>
          <p:cNvSpPr>
            <a:spLocks noGrp="1"/>
          </p:cNvSpPr>
          <p:nvPr>
            <p:ph idx="1"/>
          </p:nvPr>
        </p:nvSpPr>
        <p:spPr>
          <a:xfrm>
            <a:off x="6335805" y="2180496"/>
            <a:ext cx="5275001" cy="4045683"/>
          </a:xfrm>
        </p:spPr>
        <p:txBody>
          <a:bodyPr>
            <a:normAutofit/>
          </a:bodyPr>
          <a:lstStyle/>
          <a:p>
            <a:r>
              <a:rPr lang="it-IT" dirty="0">
                <a:solidFill>
                  <a:schemeClr val="tx1"/>
                </a:solidFill>
              </a:rPr>
              <a:t>Le principali sfide da affrontare riguardano:</a:t>
            </a:r>
          </a:p>
          <a:p>
            <a:pPr lvl="1">
              <a:buFont typeface="Arial" panose="020B0604020202020204" pitchFamily="34" charset="0"/>
              <a:buChar char="•"/>
            </a:pPr>
            <a:r>
              <a:rPr lang="it-IT" sz="1800" i="1" dirty="0">
                <a:solidFill>
                  <a:schemeClr val="tx1"/>
                </a:solidFill>
              </a:rPr>
              <a:t>Tracciabilità</a:t>
            </a:r>
          </a:p>
          <a:p>
            <a:pPr lvl="1">
              <a:buFont typeface="Arial" panose="020B0604020202020204" pitchFamily="34" charset="0"/>
              <a:buChar char="•"/>
            </a:pPr>
            <a:r>
              <a:rPr lang="it-IT" sz="1800" i="1" dirty="0">
                <a:solidFill>
                  <a:schemeClr val="tx1"/>
                </a:solidFill>
              </a:rPr>
              <a:t>Monitoraggio della catena del freddo</a:t>
            </a:r>
          </a:p>
          <a:p>
            <a:pPr marL="324000" lvl="1" indent="0">
              <a:buNone/>
            </a:pPr>
            <a:endParaRPr lang="it-IT" sz="1800" dirty="0">
              <a:solidFill>
                <a:schemeClr val="tx1"/>
              </a:solidFill>
            </a:endParaRPr>
          </a:p>
          <a:p>
            <a:r>
              <a:rPr lang="it-IT" dirty="0">
                <a:solidFill>
                  <a:schemeClr val="tx1"/>
                </a:solidFill>
              </a:rPr>
              <a:t>Il latte, essendo altamente deperibile, necessita di una gestione accurata per evitare contaminazioni e per preservarne le proprietà nutritive.</a:t>
            </a:r>
          </a:p>
          <a:p>
            <a:r>
              <a:rPr lang="it-IT" dirty="0">
                <a:solidFill>
                  <a:schemeClr val="tx1"/>
                </a:solidFill>
              </a:rPr>
              <a:t>HACCP: Procedure per la salubrità degli alimenti, conservazione a 4-6°C con tolleranza di 1-2°C.</a:t>
            </a:r>
          </a:p>
        </p:txBody>
      </p:sp>
    </p:spTree>
    <p:extLst>
      <p:ext uri="{BB962C8B-B14F-4D97-AF65-F5344CB8AC3E}">
        <p14:creationId xmlns:p14="http://schemas.microsoft.com/office/powerpoint/2010/main" val="2387456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2" name="Rectangle 11">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4" name="Rectangle 13">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6" name="Rectangle 15">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useBgFill="1">
        <p:nvSpPr>
          <p:cNvPr id="18" name="Rectangle 17">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egnaposto immagine 4" descr="Immagine che contiene diagramma, linea, schermata, Parallelo&#10;&#10;Descrizione generata automaticamente">
            <a:extLst>
              <a:ext uri="{FF2B5EF4-FFF2-40B4-BE49-F238E27FC236}">
                <a16:creationId xmlns:a16="http://schemas.microsoft.com/office/drawing/2014/main" id="{FF39AB3E-5603-555D-F1F0-F52F93C7EE40}"/>
              </a:ext>
            </a:extLst>
          </p:cNvPr>
          <p:cNvPicPr>
            <a:picLocks noGrp="1" noChangeAspect="1"/>
          </p:cNvPicPr>
          <p:nvPr>
            <p:ph type="pic" idx="1"/>
          </p:nvPr>
        </p:nvPicPr>
        <p:blipFill rotWithShape="1">
          <a:blip r:embed="rId2"/>
          <a:srcRect l="482" r="7792" b="1396"/>
          <a:stretch/>
        </p:blipFill>
        <p:spPr>
          <a:xfrm>
            <a:off x="482601" y="723899"/>
            <a:ext cx="7113014" cy="5991885"/>
          </a:xfrm>
          <a:prstGeom prst="rect">
            <a:avLst/>
          </a:prstGeom>
        </p:spPr>
      </p:pic>
      <p:sp>
        <p:nvSpPr>
          <p:cNvPr id="20" name="Rectangle 19">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nvGrpSpPr>
          <p:cNvPr id="22" name="Group 21">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3" name="Rectangle 22">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4" name="Rectangle 23">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5" name="Rectangle 24">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p:nvSpPr>
          <p:cNvPr id="6" name="CasellaDiTesto 5">
            <a:extLst>
              <a:ext uri="{FF2B5EF4-FFF2-40B4-BE49-F238E27FC236}">
                <a16:creationId xmlns:a16="http://schemas.microsoft.com/office/drawing/2014/main" id="{5734A4EC-8897-4A81-E0CC-981533F9DE9A}"/>
              </a:ext>
            </a:extLst>
          </p:cNvPr>
          <p:cNvSpPr txBox="1"/>
          <p:nvPr/>
        </p:nvSpPr>
        <p:spPr>
          <a:xfrm>
            <a:off x="8218181" y="1005839"/>
            <a:ext cx="3300209" cy="3447098"/>
          </a:xfrm>
          <a:prstGeom prst="rect">
            <a:avLst/>
          </a:prstGeom>
          <a:noFill/>
        </p:spPr>
        <p:txBody>
          <a:bodyPr wrap="square" rtlCol="0">
            <a:spAutoFit/>
          </a:bodyPr>
          <a:lstStyle/>
          <a:p>
            <a:r>
              <a:rPr lang="it-IT" sz="2000" kern="100" dirty="0">
                <a:solidFill>
                  <a:schemeClr val="bg1"/>
                </a:solidFill>
                <a:effectLst/>
                <a:ea typeface="Aptos" panose="020B0004020202020204" pitchFamily="34" charset="0"/>
                <a:cs typeface="Times New Roman" panose="02020603050405020304" pitchFamily="18" charset="0"/>
              </a:rPr>
              <a:t>Il sottosistema </a:t>
            </a:r>
            <a:r>
              <a:rPr lang="it-IT" sz="2000" b="1" kern="100" dirty="0">
                <a:solidFill>
                  <a:schemeClr val="bg1"/>
                </a:solidFill>
                <a:effectLst/>
                <a:ea typeface="Aptos" panose="020B0004020202020204" pitchFamily="34" charset="0"/>
                <a:cs typeface="Times New Roman" panose="02020603050405020304" pitchFamily="18" charset="0"/>
              </a:rPr>
              <a:t>Trasportatore</a:t>
            </a:r>
            <a:r>
              <a:rPr lang="it-IT" sz="2000" kern="100" dirty="0">
                <a:solidFill>
                  <a:schemeClr val="bg1"/>
                </a:solidFill>
                <a:effectLst/>
                <a:ea typeface="Aptos" panose="020B0004020202020204" pitchFamily="34" charset="0"/>
                <a:cs typeface="Times New Roman" panose="02020603050405020304" pitchFamily="18" charset="0"/>
              </a:rPr>
              <a:t> è progettato per gestire tutte le operazioni relative al trasporto dei prodotti lungo la supply chain.</a:t>
            </a:r>
          </a:p>
          <a:p>
            <a:r>
              <a:rPr lang="it-IT" sz="2000" kern="100" dirty="0">
                <a:solidFill>
                  <a:schemeClr val="bg1"/>
                </a:solidFill>
                <a:effectLst/>
                <a:ea typeface="Aptos" panose="020B0004020202020204" pitchFamily="34" charset="0"/>
                <a:cs typeface="Times New Roman" panose="02020603050405020304" pitchFamily="18" charset="0"/>
              </a:rPr>
              <a:t>Il nodo include diverse componenti che facilitano la verifica, l'accesso e la gestione delle informazioni sui prodotti durante il trasporto.</a:t>
            </a:r>
          </a:p>
          <a:p>
            <a:endParaRPr lang="it-IT" sz="2000" dirty="0">
              <a:solidFill>
                <a:schemeClr val="bg1"/>
              </a:solidFill>
            </a:endParaRPr>
          </a:p>
        </p:txBody>
      </p:sp>
    </p:spTree>
    <p:extLst>
      <p:ext uri="{BB962C8B-B14F-4D97-AF65-F5344CB8AC3E}">
        <p14:creationId xmlns:p14="http://schemas.microsoft.com/office/powerpoint/2010/main" val="1380402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504F27-4403-5DAA-4A43-3CE8A5564811}"/>
              </a:ext>
            </a:extLst>
          </p:cNvPr>
          <p:cNvSpPr>
            <a:spLocks noGrp="1"/>
          </p:cNvSpPr>
          <p:nvPr>
            <p:ph type="title"/>
          </p:nvPr>
        </p:nvSpPr>
        <p:spPr/>
        <p:txBody>
          <a:bodyPr>
            <a:normAutofit/>
          </a:bodyPr>
          <a:lstStyle/>
          <a:p>
            <a:r>
              <a:rPr lang="it-IT" sz="3200" kern="100" dirty="0">
                <a:effectLst/>
                <a:ea typeface="Aptos" panose="020B0004020202020204" pitchFamily="34" charset="0"/>
                <a:cs typeface="Times New Roman" panose="02020603050405020304" pitchFamily="18" charset="0"/>
              </a:rPr>
              <a:t>Ambienti e Tecnologie di Sviluppo</a:t>
            </a:r>
            <a:endParaRPr lang="it-IT" sz="4400" dirty="0"/>
          </a:p>
        </p:txBody>
      </p:sp>
      <p:sp>
        <p:nvSpPr>
          <p:cNvPr id="3" name="Segnaposto contenuto 2">
            <a:extLst>
              <a:ext uri="{FF2B5EF4-FFF2-40B4-BE49-F238E27FC236}">
                <a16:creationId xmlns:a16="http://schemas.microsoft.com/office/drawing/2014/main" id="{3B139443-4ABA-FA5E-C24B-9D44CAE772BD}"/>
              </a:ext>
            </a:extLst>
          </p:cNvPr>
          <p:cNvSpPr>
            <a:spLocks noGrp="1"/>
          </p:cNvSpPr>
          <p:nvPr>
            <p:ph idx="1"/>
          </p:nvPr>
        </p:nvSpPr>
        <p:spPr/>
        <p:txBody>
          <a:bodyPr>
            <a:normAutofit/>
          </a:bodyPr>
          <a:lstStyle/>
          <a:p>
            <a:pPr algn="l"/>
            <a:r>
              <a:rPr lang="it-IT" sz="2400" b="0" i="0" u="none" strike="noStrike" dirty="0" err="1">
                <a:solidFill>
                  <a:schemeClr val="tx1"/>
                </a:solidFill>
                <a:effectLst/>
              </a:rPr>
              <a:t>SafeMilk</a:t>
            </a:r>
            <a:r>
              <a:rPr lang="it-IT" sz="2400" b="0" i="0" u="none" strike="noStrike" dirty="0">
                <a:solidFill>
                  <a:schemeClr val="tx1"/>
                </a:solidFill>
                <a:effectLst/>
              </a:rPr>
              <a:t> utilizza </a:t>
            </a:r>
            <a:r>
              <a:rPr lang="it-IT" sz="2400" b="1" i="0" u="none" strike="noStrike" dirty="0">
                <a:solidFill>
                  <a:schemeClr val="tx1"/>
                </a:solidFill>
                <a:effectLst/>
              </a:rPr>
              <a:t>Spring Boot</a:t>
            </a:r>
            <a:r>
              <a:rPr lang="it-IT" sz="2400" b="0" i="0" u="none" strike="noStrike" dirty="0">
                <a:solidFill>
                  <a:schemeClr val="tx1"/>
                </a:solidFill>
                <a:effectLst/>
              </a:rPr>
              <a:t> per il back-end, supportato da </a:t>
            </a:r>
            <a:r>
              <a:rPr lang="it-IT" sz="2400" b="1" i="0" u="none" strike="noStrike" dirty="0">
                <a:solidFill>
                  <a:schemeClr val="tx1"/>
                </a:solidFill>
                <a:effectLst/>
              </a:rPr>
              <a:t>MySQL</a:t>
            </a:r>
            <a:r>
              <a:rPr lang="it-IT" sz="2400" b="0" i="0" u="none" strike="noStrike" dirty="0">
                <a:solidFill>
                  <a:schemeClr val="tx1"/>
                </a:solidFill>
                <a:effectLst/>
              </a:rPr>
              <a:t> per memorizzare i dati prima di inserirli nella blockchain.</a:t>
            </a:r>
          </a:p>
          <a:p>
            <a:pPr algn="l"/>
            <a:r>
              <a:rPr lang="it-IT" sz="2400" b="0" i="0" u="none" strike="noStrike" dirty="0">
                <a:solidFill>
                  <a:schemeClr val="tx1"/>
                </a:solidFill>
                <a:effectLst/>
              </a:rPr>
              <a:t>Il front-end è sviluppato con </a:t>
            </a:r>
            <a:r>
              <a:rPr lang="it-IT" sz="2400" b="1" i="0" u="none" strike="noStrike" dirty="0">
                <a:solidFill>
                  <a:schemeClr val="tx1"/>
                </a:solidFill>
                <a:effectLst/>
              </a:rPr>
              <a:t>Flutter</a:t>
            </a:r>
            <a:r>
              <a:rPr lang="it-IT" sz="2400" b="0" i="0" u="none" strike="noStrike" dirty="0">
                <a:solidFill>
                  <a:schemeClr val="tx1"/>
                </a:solidFill>
                <a:effectLst/>
              </a:rPr>
              <a:t>, un framework di Google, che permette di creare interfacce utente flessibili e personalizzabili usando il linguaggio Dart.</a:t>
            </a:r>
          </a:p>
          <a:p>
            <a:pPr algn="l"/>
            <a:r>
              <a:rPr lang="it-IT" sz="2400" b="0" i="0" u="none" strike="noStrike" dirty="0">
                <a:solidFill>
                  <a:schemeClr val="tx1"/>
                </a:solidFill>
                <a:effectLst/>
              </a:rPr>
              <a:t>L'ambiente di sviluppo scelto è </a:t>
            </a:r>
            <a:r>
              <a:rPr lang="it-IT" sz="2400" b="1" i="0" u="none" strike="noStrike" dirty="0" err="1">
                <a:solidFill>
                  <a:schemeClr val="tx1"/>
                </a:solidFill>
                <a:effectLst/>
              </a:rPr>
              <a:t>Intellij</a:t>
            </a:r>
            <a:r>
              <a:rPr lang="it-IT" sz="2400" b="1" i="0" u="none" strike="noStrike" dirty="0">
                <a:solidFill>
                  <a:schemeClr val="tx1"/>
                </a:solidFill>
                <a:effectLst/>
              </a:rPr>
              <a:t> Idea Ultimate</a:t>
            </a:r>
            <a:r>
              <a:rPr lang="it-IT" sz="2400" b="0" i="0" u="none" strike="noStrike" dirty="0">
                <a:solidFill>
                  <a:schemeClr val="tx1"/>
                </a:solidFill>
                <a:effectLst/>
              </a:rPr>
              <a:t>.</a:t>
            </a:r>
          </a:p>
          <a:p>
            <a:pPr algn="l"/>
            <a:r>
              <a:rPr lang="it-IT" sz="2400" b="0" i="0" u="none" strike="noStrike" dirty="0">
                <a:solidFill>
                  <a:schemeClr val="tx1"/>
                </a:solidFill>
                <a:effectLst/>
              </a:rPr>
              <a:t>Per la blockchain, </a:t>
            </a:r>
            <a:r>
              <a:rPr lang="it-IT" sz="2400" b="0" i="0" u="none" strike="noStrike" dirty="0" err="1">
                <a:solidFill>
                  <a:schemeClr val="tx1"/>
                </a:solidFill>
                <a:effectLst/>
              </a:rPr>
              <a:t>SafeMilk</a:t>
            </a:r>
            <a:r>
              <a:rPr lang="it-IT" sz="2400" b="0" i="0" u="none" strike="noStrike" dirty="0">
                <a:solidFill>
                  <a:schemeClr val="tx1"/>
                </a:solidFill>
                <a:effectLst/>
              </a:rPr>
              <a:t> si affida a </a:t>
            </a:r>
            <a:r>
              <a:rPr lang="it-IT" sz="2400" b="1" i="0" u="none" strike="noStrike" dirty="0" err="1">
                <a:solidFill>
                  <a:schemeClr val="tx1"/>
                </a:solidFill>
                <a:effectLst/>
              </a:rPr>
              <a:t>Ethereum</a:t>
            </a:r>
            <a:r>
              <a:rPr lang="it-IT" sz="2400" b="0" i="0" u="none" strike="noStrike" dirty="0">
                <a:solidFill>
                  <a:schemeClr val="tx1"/>
                </a:solidFill>
                <a:effectLst/>
              </a:rPr>
              <a:t>, una piattaforma decentralizzata per la creazione di smart </a:t>
            </a:r>
            <a:r>
              <a:rPr lang="it-IT" sz="2400" b="0" i="0" u="none" strike="noStrike" dirty="0" err="1">
                <a:solidFill>
                  <a:schemeClr val="tx1"/>
                </a:solidFill>
                <a:effectLst/>
              </a:rPr>
              <a:t>contracts</a:t>
            </a:r>
            <a:r>
              <a:rPr lang="it-IT" sz="2400" b="0" i="0" u="none" strike="noStrike" dirty="0">
                <a:solidFill>
                  <a:schemeClr val="tx1"/>
                </a:solidFill>
                <a:effectLst/>
              </a:rPr>
              <a:t>.</a:t>
            </a:r>
          </a:p>
        </p:txBody>
      </p:sp>
    </p:spTree>
    <p:extLst>
      <p:ext uri="{BB962C8B-B14F-4D97-AF65-F5344CB8AC3E}">
        <p14:creationId xmlns:p14="http://schemas.microsoft.com/office/powerpoint/2010/main" val="300015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4" name="Rectangle 13">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6" name="Rectangle 15">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8" name="Rectangle 17">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useBgFill="1">
        <p:nvSpPr>
          <p:cNvPr id="20" name="Rectangle 19">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pic>
        <p:nvPicPr>
          <p:cNvPr id="10" name="Immagine 9" descr="Immagine che contiene testo, schermata, numero, diagramma&#10;&#10;Descrizione generata automaticamente">
            <a:extLst>
              <a:ext uri="{FF2B5EF4-FFF2-40B4-BE49-F238E27FC236}">
                <a16:creationId xmlns:a16="http://schemas.microsoft.com/office/drawing/2014/main" id="{34E195D0-E7DC-51FE-3548-F78FFC5085E8}"/>
              </a:ext>
            </a:extLst>
          </p:cNvPr>
          <p:cNvPicPr>
            <a:picLocks noChangeAspect="1"/>
          </p:cNvPicPr>
          <p:nvPr/>
        </p:nvPicPr>
        <p:blipFill>
          <a:blip r:embed="rId2"/>
          <a:stretch>
            <a:fillRect/>
          </a:stretch>
        </p:blipFill>
        <p:spPr>
          <a:xfrm>
            <a:off x="0" y="1310460"/>
            <a:ext cx="8979631" cy="4493543"/>
          </a:xfrm>
          <a:prstGeom prst="rect">
            <a:avLst/>
          </a:prstGeom>
        </p:spPr>
      </p:pic>
      <p:sp>
        <p:nvSpPr>
          <p:cNvPr id="11" name="CasellaDiTesto 10">
            <a:extLst>
              <a:ext uri="{FF2B5EF4-FFF2-40B4-BE49-F238E27FC236}">
                <a16:creationId xmlns:a16="http://schemas.microsoft.com/office/drawing/2014/main" id="{8CB090AA-1093-DEF0-8A67-C075A99B1D97}"/>
              </a:ext>
            </a:extLst>
          </p:cNvPr>
          <p:cNvSpPr txBox="1"/>
          <p:nvPr/>
        </p:nvSpPr>
        <p:spPr>
          <a:xfrm>
            <a:off x="9124311" y="1499803"/>
            <a:ext cx="2621155" cy="3416320"/>
          </a:xfrm>
          <a:prstGeom prst="rect">
            <a:avLst/>
          </a:prstGeom>
          <a:noFill/>
        </p:spPr>
        <p:txBody>
          <a:bodyPr wrap="square" rtlCol="0">
            <a:spAutoFit/>
          </a:bodyPr>
          <a:lstStyle/>
          <a:p>
            <a:r>
              <a:rPr lang="it-IT" dirty="0">
                <a:solidFill>
                  <a:schemeClr val="bg1"/>
                </a:solidFill>
              </a:rPr>
              <a:t>La prima fase del progetto, della durata di un anno, è suddivisa in sette task principali, ognuno dei quali comprende diversi sub-task. </a:t>
            </a:r>
            <a:r>
              <a:rPr lang="it-IT" dirty="0">
                <a:solidFill>
                  <a:schemeClr val="bg1"/>
                </a:solidFill>
                <a:effectLst/>
              </a:rPr>
              <a:t>In figura è mostrato il diagramma di GANTT della Fase 1 (Anno 0) con base temporale mezzo-mese (approssimazione bisettimanale). </a:t>
            </a:r>
            <a:endParaRPr lang="it-IT" dirty="0">
              <a:solidFill>
                <a:schemeClr val="bg1"/>
              </a:solidFill>
            </a:endParaRPr>
          </a:p>
        </p:txBody>
      </p:sp>
    </p:spTree>
    <p:extLst>
      <p:ext uri="{BB962C8B-B14F-4D97-AF65-F5344CB8AC3E}">
        <p14:creationId xmlns:p14="http://schemas.microsoft.com/office/powerpoint/2010/main" val="1011346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3" name="Rectangle 12">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5" name="Rectangle 14">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7" name="Rectangle 16">
            <a:extLst>
              <a:ext uri="{FF2B5EF4-FFF2-40B4-BE49-F238E27FC236}">
                <a16:creationId xmlns:a16="http://schemas.microsoft.com/office/drawing/2014/main" id="{A926A64B-3BCB-44CC-892E-C791C324B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useBgFill="1">
        <p:nvSpPr>
          <p:cNvPr id="19" name="Rectangle 18">
            <a:extLst>
              <a:ext uri="{FF2B5EF4-FFF2-40B4-BE49-F238E27FC236}">
                <a16:creationId xmlns:a16="http://schemas.microsoft.com/office/drawing/2014/main" id="{B871AE93-72B2-4545-989F-4B08DCD787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1"/>
            <a:ext cx="12191999"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1B0F13F-C83B-4678-ABCC-5F6FB1D388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3" name="Rectangle 22">
            <a:extLst>
              <a:ext uri="{FF2B5EF4-FFF2-40B4-BE49-F238E27FC236}">
                <a16:creationId xmlns:a16="http://schemas.microsoft.com/office/drawing/2014/main" id="{02074ED4-9DB5-4D14-BDCF-BD7D0C145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5" name="Rectangle 24">
            <a:extLst>
              <a:ext uri="{FF2B5EF4-FFF2-40B4-BE49-F238E27FC236}">
                <a16:creationId xmlns:a16="http://schemas.microsoft.com/office/drawing/2014/main" id="{C48FF616-1F75-49FC-861B-7B794054AA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7" name="Rectangle 26">
            <a:extLst>
              <a:ext uri="{FF2B5EF4-FFF2-40B4-BE49-F238E27FC236}">
                <a16:creationId xmlns:a16="http://schemas.microsoft.com/office/drawing/2014/main" id="{9184B385-16B6-44A9-9A47-1C765B376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4" name="Segnaposto testo 3">
            <a:extLst>
              <a:ext uri="{FF2B5EF4-FFF2-40B4-BE49-F238E27FC236}">
                <a16:creationId xmlns:a16="http://schemas.microsoft.com/office/drawing/2014/main" id="{FA862996-DEF2-D4CD-0886-2D80E45A484E}"/>
              </a:ext>
            </a:extLst>
          </p:cNvPr>
          <p:cNvSpPr>
            <a:spLocks noGrp="1"/>
          </p:cNvSpPr>
          <p:nvPr>
            <p:ph type="body" sz="half" idx="2"/>
          </p:nvPr>
        </p:nvSpPr>
        <p:spPr>
          <a:xfrm>
            <a:off x="4450348" y="994801"/>
            <a:ext cx="7183597" cy="3678303"/>
          </a:xfrm>
        </p:spPr>
        <p:txBody>
          <a:bodyPr vert="horz" lIns="91440" tIns="45720" rIns="91440" bIns="45720" rtlCol="0" anchor="ctr">
            <a:noAutofit/>
          </a:bodyPr>
          <a:lstStyle/>
          <a:p>
            <a:pPr algn="just">
              <a:lnSpc>
                <a:spcPct val="115000"/>
              </a:lnSpc>
              <a:spcBef>
                <a:spcPts val="600"/>
              </a:spcBef>
              <a:spcAft>
                <a:spcPts val="800"/>
              </a:spcAft>
            </a:pPr>
            <a:r>
              <a:rPr lang="it-IT" sz="1800" kern="100" dirty="0">
                <a:solidFill>
                  <a:schemeClr val="tx1"/>
                </a:solidFill>
                <a:effectLst/>
                <a:ea typeface="Aptos" panose="020B0004020202020204" pitchFamily="34" charset="0"/>
                <a:cs typeface="Times New Roman" panose="02020603050405020304" pitchFamily="18" charset="0"/>
              </a:rPr>
              <a:t>I gruppi di lavoro sono quattro e comprendono le seguenti risorse:</a:t>
            </a:r>
          </a:p>
          <a:p>
            <a:pPr marL="342900" lvl="0" indent="-342900" algn="just">
              <a:lnSpc>
                <a:spcPct val="115000"/>
              </a:lnSpc>
              <a:spcBef>
                <a:spcPts val="600"/>
              </a:spcBef>
              <a:buFont typeface="Symbol" pitchFamily="2" charset="2"/>
              <a:buChar char=""/>
            </a:pPr>
            <a:r>
              <a:rPr lang="it-IT" sz="1800" b="1" kern="100" dirty="0">
                <a:solidFill>
                  <a:schemeClr val="tx1"/>
                </a:solidFill>
                <a:effectLst/>
                <a:ea typeface="Aptos" panose="020B0004020202020204" pitchFamily="34" charset="0"/>
                <a:cs typeface="Times New Roman" panose="02020603050405020304" pitchFamily="18" charset="0"/>
              </a:rPr>
              <a:t>Gruppo di Lavoro 0</a:t>
            </a:r>
            <a:r>
              <a:rPr lang="it-IT" sz="1800" kern="100" dirty="0">
                <a:solidFill>
                  <a:schemeClr val="tx1"/>
                </a:solidFill>
                <a:effectLst/>
                <a:ea typeface="Aptos" panose="020B0004020202020204" pitchFamily="34" charset="0"/>
                <a:cs typeface="Times New Roman" panose="02020603050405020304" pitchFamily="18" charset="0"/>
              </a:rPr>
              <a:t>: composto da tutti le risorse sopra menzionate, che ha in carico i Task A </a:t>
            </a:r>
            <a:r>
              <a:rPr lang="it-IT" sz="1800" i="1" kern="100" dirty="0">
                <a:solidFill>
                  <a:schemeClr val="tx1"/>
                </a:solidFill>
                <a:effectLst/>
                <a:ea typeface="Aptos" panose="020B0004020202020204" pitchFamily="34" charset="0"/>
                <a:cs typeface="Times New Roman" panose="02020603050405020304" pitchFamily="18" charset="0"/>
              </a:rPr>
              <a:t>Organizzazione Progetto </a:t>
            </a:r>
            <a:r>
              <a:rPr lang="it-IT" sz="1800" kern="100" dirty="0">
                <a:solidFill>
                  <a:schemeClr val="tx1"/>
                </a:solidFill>
                <a:effectLst/>
                <a:ea typeface="Aptos" panose="020B0004020202020204" pitchFamily="34" charset="0"/>
                <a:cs typeface="Times New Roman" panose="02020603050405020304" pitchFamily="18" charset="0"/>
              </a:rPr>
              <a:t>e G </a:t>
            </a:r>
            <a:r>
              <a:rPr lang="it-IT" sz="1800" i="1" kern="100" dirty="0">
                <a:solidFill>
                  <a:schemeClr val="tx1"/>
                </a:solidFill>
                <a:effectLst/>
                <a:ea typeface="Aptos" panose="020B0004020202020204" pitchFamily="34" charset="0"/>
                <a:cs typeface="Times New Roman" panose="02020603050405020304" pitchFamily="18" charset="0"/>
              </a:rPr>
              <a:t>Integrazione/Testing complessivo e Deployment</a:t>
            </a:r>
            <a:endParaRPr lang="it-IT" sz="1800" kern="100" dirty="0">
              <a:solidFill>
                <a:schemeClr val="tx1"/>
              </a:solidFill>
              <a:effectLst/>
              <a:ea typeface="Aptos" panose="020B0004020202020204" pitchFamily="34" charset="0"/>
              <a:cs typeface="Times New Roman" panose="02020603050405020304" pitchFamily="18" charset="0"/>
            </a:endParaRPr>
          </a:p>
          <a:p>
            <a:pPr marL="342900" lvl="0" indent="-342900" algn="just">
              <a:lnSpc>
                <a:spcPct val="115000"/>
              </a:lnSpc>
              <a:spcBef>
                <a:spcPts val="600"/>
              </a:spcBef>
              <a:buFont typeface="Symbol" pitchFamily="2" charset="2"/>
              <a:buChar char=""/>
            </a:pPr>
            <a:r>
              <a:rPr lang="it-IT" sz="1800" b="1" kern="100" dirty="0">
                <a:solidFill>
                  <a:schemeClr val="tx1"/>
                </a:solidFill>
                <a:effectLst/>
                <a:ea typeface="Aptos" panose="020B0004020202020204" pitchFamily="34" charset="0"/>
                <a:cs typeface="Times New Roman" panose="02020603050405020304" pitchFamily="18" charset="0"/>
              </a:rPr>
              <a:t>Gruppo di Lavoro 1</a:t>
            </a:r>
            <a:r>
              <a:rPr lang="it-IT" sz="1800" kern="100" dirty="0">
                <a:solidFill>
                  <a:schemeClr val="tx1"/>
                </a:solidFill>
                <a:effectLst/>
                <a:ea typeface="Aptos" panose="020B0004020202020204" pitchFamily="34" charset="0"/>
                <a:cs typeface="Times New Roman" panose="02020603050405020304" pitchFamily="18" charset="0"/>
              </a:rPr>
              <a:t>: composto da due FSD e da due FSDJ, che ha in carico il Task B </a:t>
            </a:r>
            <a:r>
              <a:rPr lang="it-IT" sz="1800" i="1" kern="100" dirty="0">
                <a:solidFill>
                  <a:schemeClr val="tx1"/>
                </a:solidFill>
                <a:effectLst/>
                <a:ea typeface="Aptos" panose="020B0004020202020204" pitchFamily="34" charset="0"/>
                <a:cs typeface="Times New Roman" panose="02020603050405020304" pitchFamily="18" charset="0"/>
              </a:rPr>
              <a:t>Sotto-Sistema Back-Office</a:t>
            </a:r>
            <a:endParaRPr lang="it-IT" sz="1800" kern="100" dirty="0">
              <a:solidFill>
                <a:schemeClr val="tx1"/>
              </a:solidFill>
              <a:effectLst/>
              <a:ea typeface="Aptos" panose="020B0004020202020204" pitchFamily="34" charset="0"/>
              <a:cs typeface="Times New Roman" panose="02020603050405020304" pitchFamily="18" charset="0"/>
            </a:endParaRPr>
          </a:p>
          <a:p>
            <a:pPr marL="342900" lvl="0" indent="-342900" algn="just">
              <a:lnSpc>
                <a:spcPct val="115000"/>
              </a:lnSpc>
              <a:spcBef>
                <a:spcPts val="600"/>
              </a:spcBef>
              <a:buFont typeface="Symbol" pitchFamily="2" charset="2"/>
              <a:buChar char=""/>
            </a:pPr>
            <a:r>
              <a:rPr lang="it-IT" sz="1800" b="1" kern="100" dirty="0">
                <a:solidFill>
                  <a:schemeClr val="tx1"/>
                </a:solidFill>
                <a:effectLst/>
                <a:ea typeface="Aptos" panose="020B0004020202020204" pitchFamily="34" charset="0"/>
                <a:cs typeface="Times New Roman" panose="02020603050405020304" pitchFamily="18" charset="0"/>
              </a:rPr>
              <a:t>Gruppo di Lavoro 2</a:t>
            </a:r>
            <a:r>
              <a:rPr lang="it-IT" sz="1800" kern="100" dirty="0">
                <a:solidFill>
                  <a:schemeClr val="tx1"/>
                </a:solidFill>
                <a:effectLst/>
                <a:ea typeface="Aptos" panose="020B0004020202020204" pitchFamily="34" charset="0"/>
                <a:cs typeface="Times New Roman" panose="02020603050405020304" pitchFamily="18" charset="0"/>
              </a:rPr>
              <a:t>: composto da un FSD e da due FSDJ, che ha in carico i Task C </a:t>
            </a:r>
            <a:r>
              <a:rPr lang="it-IT" sz="1800" i="1" kern="100" dirty="0">
                <a:solidFill>
                  <a:schemeClr val="tx1"/>
                </a:solidFill>
                <a:effectLst/>
                <a:ea typeface="Aptos" panose="020B0004020202020204" pitchFamily="34" charset="0"/>
                <a:cs typeface="Times New Roman" panose="02020603050405020304" pitchFamily="18" charset="0"/>
              </a:rPr>
              <a:t>Sotto-Sistema Produttore </a:t>
            </a:r>
            <a:r>
              <a:rPr lang="it-IT" sz="1800" kern="100" dirty="0">
                <a:solidFill>
                  <a:schemeClr val="tx1"/>
                </a:solidFill>
                <a:effectLst/>
                <a:ea typeface="Aptos" panose="020B0004020202020204" pitchFamily="34" charset="0"/>
                <a:cs typeface="Times New Roman" panose="02020603050405020304" pitchFamily="18" charset="0"/>
              </a:rPr>
              <a:t>e D </a:t>
            </a:r>
            <a:r>
              <a:rPr lang="it-IT" sz="1800" i="1" kern="100" dirty="0">
                <a:solidFill>
                  <a:schemeClr val="tx1"/>
                </a:solidFill>
                <a:effectLst/>
                <a:ea typeface="Aptos" panose="020B0004020202020204" pitchFamily="34" charset="0"/>
                <a:cs typeface="Times New Roman" panose="02020603050405020304" pitchFamily="18" charset="0"/>
              </a:rPr>
              <a:t>Sotto-Sistema Intermediario</a:t>
            </a:r>
            <a:endParaRPr lang="it-IT" sz="1800" kern="100" dirty="0">
              <a:solidFill>
                <a:schemeClr val="tx1"/>
              </a:solidFill>
              <a:effectLst/>
              <a:ea typeface="Aptos" panose="020B0004020202020204" pitchFamily="34" charset="0"/>
              <a:cs typeface="Times New Roman" panose="02020603050405020304" pitchFamily="18" charset="0"/>
            </a:endParaRPr>
          </a:p>
          <a:p>
            <a:pPr marL="342900" lvl="0" indent="-342900" algn="just">
              <a:lnSpc>
                <a:spcPct val="115000"/>
              </a:lnSpc>
              <a:spcBef>
                <a:spcPts val="600"/>
              </a:spcBef>
              <a:spcAft>
                <a:spcPts val="800"/>
              </a:spcAft>
              <a:buFont typeface="Symbol" pitchFamily="2" charset="2"/>
              <a:buChar char=""/>
            </a:pPr>
            <a:r>
              <a:rPr lang="it-IT" sz="1800" b="1" kern="100" dirty="0">
                <a:solidFill>
                  <a:schemeClr val="tx1"/>
                </a:solidFill>
                <a:effectLst/>
                <a:ea typeface="Aptos" panose="020B0004020202020204" pitchFamily="34" charset="0"/>
                <a:cs typeface="Times New Roman" panose="02020603050405020304" pitchFamily="18" charset="0"/>
              </a:rPr>
              <a:t>Gruppo di Lavoro 3</a:t>
            </a:r>
            <a:r>
              <a:rPr lang="it-IT" sz="1800" kern="100" dirty="0">
                <a:solidFill>
                  <a:schemeClr val="tx1"/>
                </a:solidFill>
                <a:effectLst/>
                <a:ea typeface="Aptos" panose="020B0004020202020204" pitchFamily="34" charset="0"/>
                <a:cs typeface="Times New Roman" panose="02020603050405020304" pitchFamily="18" charset="0"/>
              </a:rPr>
              <a:t>: composto da un FSD e da due FSDJ, che ha in carico i Task E </a:t>
            </a:r>
            <a:r>
              <a:rPr lang="it-IT" sz="1800" i="1" kern="100" dirty="0">
                <a:solidFill>
                  <a:schemeClr val="tx1"/>
                </a:solidFill>
                <a:effectLst/>
                <a:ea typeface="Aptos" panose="020B0004020202020204" pitchFamily="34" charset="0"/>
                <a:cs typeface="Times New Roman" panose="02020603050405020304" pitchFamily="18" charset="0"/>
              </a:rPr>
              <a:t>Sotto-Sistema Trasportatore </a:t>
            </a:r>
            <a:r>
              <a:rPr lang="it-IT" sz="1800" kern="100" dirty="0">
                <a:solidFill>
                  <a:schemeClr val="tx1"/>
                </a:solidFill>
                <a:effectLst/>
                <a:ea typeface="Aptos" panose="020B0004020202020204" pitchFamily="34" charset="0"/>
                <a:cs typeface="Times New Roman" panose="02020603050405020304" pitchFamily="18" charset="0"/>
              </a:rPr>
              <a:t>e F </a:t>
            </a:r>
            <a:r>
              <a:rPr lang="it-IT" sz="1800" i="1" kern="100" dirty="0">
                <a:solidFill>
                  <a:schemeClr val="tx1"/>
                </a:solidFill>
                <a:effectLst/>
                <a:ea typeface="Aptos" panose="020B0004020202020204" pitchFamily="34" charset="0"/>
                <a:cs typeface="Times New Roman" panose="02020603050405020304" pitchFamily="18" charset="0"/>
              </a:rPr>
              <a:t>Sotto-Sistema-Vendita</a:t>
            </a:r>
            <a:endParaRPr lang="it-IT" sz="1800" kern="100" dirty="0">
              <a:solidFill>
                <a:schemeClr val="tx1"/>
              </a:solidFill>
              <a:effectLst/>
              <a:ea typeface="Aptos" panose="020B0004020202020204" pitchFamily="34" charset="0"/>
              <a:cs typeface="Times New Roman" panose="02020603050405020304" pitchFamily="18" charset="0"/>
            </a:endParaRPr>
          </a:p>
          <a:p>
            <a:pPr>
              <a:buFont typeface="Wingdings 2" panose="05020102010507070707" pitchFamily="18" charset="2"/>
              <a:buChar char=""/>
            </a:pPr>
            <a:endParaRPr lang="en-US" sz="1800" dirty="0">
              <a:solidFill>
                <a:schemeClr val="tx1"/>
              </a:solidFill>
            </a:endParaRPr>
          </a:p>
        </p:txBody>
      </p:sp>
      <p:pic>
        <p:nvPicPr>
          <p:cNvPr id="6" name="Immagine 5" descr="Immagine che contiene testo, schermata, Carattere, numero&#10;&#10;Descrizione generata automaticamente">
            <a:extLst>
              <a:ext uri="{FF2B5EF4-FFF2-40B4-BE49-F238E27FC236}">
                <a16:creationId xmlns:a16="http://schemas.microsoft.com/office/drawing/2014/main" id="{ACA4E7AE-09F2-8BAF-1DA0-DFD7E8EE3D7C}"/>
              </a:ext>
            </a:extLst>
          </p:cNvPr>
          <p:cNvPicPr>
            <a:picLocks noChangeAspect="1"/>
          </p:cNvPicPr>
          <p:nvPr/>
        </p:nvPicPr>
        <p:blipFill>
          <a:blip r:embed="rId2"/>
          <a:stretch>
            <a:fillRect/>
          </a:stretch>
        </p:blipFill>
        <p:spPr>
          <a:xfrm>
            <a:off x="4561870" y="4722242"/>
            <a:ext cx="7183597" cy="1275087"/>
          </a:xfrm>
          <a:prstGeom prst="rect">
            <a:avLst/>
          </a:prstGeom>
        </p:spPr>
      </p:pic>
      <p:sp>
        <p:nvSpPr>
          <p:cNvPr id="8" name="CasellaDiTesto 7">
            <a:extLst>
              <a:ext uri="{FF2B5EF4-FFF2-40B4-BE49-F238E27FC236}">
                <a16:creationId xmlns:a16="http://schemas.microsoft.com/office/drawing/2014/main" id="{05E46E8A-1DF1-8448-531A-FC083D309476}"/>
              </a:ext>
            </a:extLst>
          </p:cNvPr>
          <p:cNvSpPr txBox="1"/>
          <p:nvPr/>
        </p:nvSpPr>
        <p:spPr>
          <a:xfrm>
            <a:off x="457280" y="769471"/>
            <a:ext cx="3658058" cy="3903633"/>
          </a:xfrm>
          <a:prstGeom prst="rect">
            <a:avLst/>
          </a:prstGeom>
          <a:noFill/>
        </p:spPr>
        <p:txBody>
          <a:bodyPr wrap="square" rtlCol="0">
            <a:spAutoFit/>
          </a:bodyPr>
          <a:lstStyle/>
          <a:p>
            <a:pPr>
              <a:lnSpc>
                <a:spcPct val="115000"/>
              </a:lnSpc>
              <a:spcAft>
                <a:spcPts val="800"/>
              </a:spcAft>
            </a:pPr>
            <a:r>
              <a:rPr lang="it-IT" sz="2000" kern="100" dirty="0">
                <a:solidFill>
                  <a:schemeClr val="bg1"/>
                </a:solidFill>
                <a:effectLst/>
                <a:ea typeface="Aptos" panose="020B0004020202020204" pitchFamily="34" charset="0"/>
                <a:cs typeface="Times New Roman" panose="02020603050405020304" pitchFamily="18" charset="0"/>
              </a:rPr>
              <a:t>Le risorse umane utilizzate sono:</a:t>
            </a:r>
          </a:p>
          <a:p>
            <a:pPr marL="735330" indent="-285750">
              <a:buFont typeface="Arial" panose="020B0604020202020204" pitchFamily="34" charset="0"/>
              <a:buChar char="•"/>
            </a:pPr>
            <a:r>
              <a:rPr lang="it-IT" sz="2000" kern="100" dirty="0">
                <a:solidFill>
                  <a:schemeClr val="bg1"/>
                </a:solidFill>
                <a:effectLst/>
                <a:ea typeface="Aptos" panose="020B0004020202020204" pitchFamily="34" charset="0"/>
                <a:cs typeface="Times New Roman" panose="02020603050405020304" pitchFamily="18" charset="0"/>
              </a:rPr>
              <a:t>un PM coinvolto in tutti i task dove opera con il ruolo di product </a:t>
            </a:r>
            <a:r>
              <a:rPr lang="it-IT" sz="2000" kern="100" dirty="0" err="1">
                <a:solidFill>
                  <a:schemeClr val="bg1"/>
                </a:solidFill>
                <a:effectLst/>
                <a:ea typeface="Aptos" panose="020B0004020202020204" pitchFamily="34" charset="0"/>
                <a:cs typeface="Times New Roman" panose="02020603050405020304" pitchFamily="18" charset="0"/>
              </a:rPr>
              <a:t>owner</a:t>
            </a:r>
            <a:endParaRPr lang="it-IT" sz="2000" kern="100" dirty="0">
              <a:solidFill>
                <a:schemeClr val="bg1"/>
              </a:solidFill>
              <a:effectLst/>
              <a:ea typeface="Aptos" panose="020B0004020202020204" pitchFamily="34" charset="0"/>
              <a:cs typeface="Times New Roman" panose="02020603050405020304" pitchFamily="18" charset="0"/>
            </a:endParaRPr>
          </a:p>
          <a:p>
            <a:pPr marL="735330" indent="-285750">
              <a:buFont typeface="Arial" panose="020B0604020202020204" pitchFamily="34" charset="0"/>
              <a:buChar char="•"/>
            </a:pPr>
            <a:r>
              <a:rPr lang="it-IT" sz="2000" kern="100" dirty="0">
                <a:solidFill>
                  <a:schemeClr val="bg1"/>
                </a:solidFill>
                <a:effectLst/>
                <a:ea typeface="Aptos" panose="020B0004020202020204" pitchFamily="34" charset="0"/>
                <a:cs typeface="Times New Roman" panose="02020603050405020304" pitchFamily="18" charset="0"/>
              </a:rPr>
              <a:t>un SA coinvolto in tutti i task dove opera con il ruolo di SCRUM master</a:t>
            </a:r>
          </a:p>
          <a:p>
            <a:pPr marL="735330" indent="-285750">
              <a:buFont typeface="Arial" panose="020B0604020202020204" pitchFamily="34" charset="0"/>
              <a:buChar char="•"/>
            </a:pPr>
            <a:r>
              <a:rPr lang="it-IT" sz="2000" kern="100" dirty="0">
                <a:solidFill>
                  <a:schemeClr val="bg1"/>
                </a:solidFill>
                <a:effectLst/>
                <a:ea typeface="Aptos" panose="020B0004020202020204" pitchFamily="34" charset="0"/>
                <a:cs typeface="Times New Roman" panose="02020603050405020304" pitchFamily="18" charset="0"/>
              </a:rPr>
              <a:t>quattro FSD coinvolti in vari gruppi di lavoro</a:t>
            </a:r>
          </a:p>
          <a:p>
            <a:pPr marL="735330" indent="-285750">
              <a:buFont typeface="Arial" panose="020B0604020202020204" pitchFamily="34" charset="0"/>
              <a:buChar char="•"/>
            </a:pPr>
            <a:r>
              <a:rPr lang="it-IT" sz="2000" kern="100" dirty="0">
                <a:solidFill>
                  <a:schemeClr val="bg1"/>
                </a:solidFill>
                <a:effectLst/>
                <a:ea typeface="Aptos" panose="020B0004020202020204" pitchFamily="34" charset="0"/>
                <a:cs typeface="Times New Roman" panose="02020603050405020304" pitchFamily="18" charset="0"/>
              </a:rPr>
              <a:t>sei FSDJ coinvolti in vari gruppi di lavoro</a:t>
            </a:r>
          </a:p>
          <a:p>
            <a:endParaRPr lang="it-IT" sz="2000" dirty="0">
              <a:solidFill>
                <a:schemeClr val="bg1"/>
              </a:solidFill>
            </a:endParaRPr>
          </a:p>
        </p:txBody>
      </p:sp>
    </p:spTree>
    <p:extLst>
      <p:ext uri="{BB962C8B-B14F-4D97-AF65-F5344CB8AC3E}">
        <p14:creationId xmlns:p14="http://schemas.microsoft.com/office/powerpoint/2010/main" val="2116701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3" name="Rectangle 12">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5" name="Rectangle 14">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7" name="Rectangle 16">
            <a:extLst>
              <a:ext uri="{FF2B5EF4-FFF2-40B4-BE49-F238E27FC236}">
                <a16:creationId xmlns:a16="http://schemas.microsoft.com/office/drawing/2014/main" id="{A926A64B-3BCB-44CC-892E-C791C324B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useBgFill="1">
        <p:nvSpPr>
          <p:cNvPr id="19" name="Rectangle 18">
            <a:extLst>
              <a:ext uri="{FF2B5EF4-FFF2-40B4-BE49-F238E27FC236}">
                <a16:creationId xmlns:a16="http://schemas.microsoft.com/office/drawing/2014/main" id="{B871AE93-72B2-4545-989F-4B08DCD787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1"/>
            <a:ext cx="12191999"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1B0F13F-C83B-4678-ABCC-5F6FB1D388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3" name="Rectangle 22">
            <a:extLst>
              <a:ext uri="{FF2B5EF4-FFF2-40B4-BE49-F238E27FC236}">
                <a16:creationId xmlns:a16="http://schemas.microsoft.com/office/drawing/2014/main" id="{02074ED4-9DB5-4D14-BDCF-BD7D0C145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5" name="Rectangle 24">
            <a:extLst>
              <a:ext uri="{FF2B5EF4-FFF2-40B4-BE49-F238E27FC236}">
                <a16:creationId xmlns:a16="http://schemas.microsoft.com/office/drawing/2014/main" id="{C48FF616-1F75-49FC-861B-7B794054AA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7" name="Rectangle 26">
            <a:extLst>
              <a:ext uri="{FF2B5EF4-FFF2-40B4-BE49-F238E27FC236}">
                <a16:creationId xmlns:a16="http://schemas.microsoft.com/office/drawing/2014/main" id="{9184B385-16B6-44A9-9A47-1C765B376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4" name="Segnaposto testo 3">
            <a:extLst>
              <a:ext uri="{FF2B5EF4-FFF2-40B4-BE49-F238E27FC236}">
                <a16:creationId xmlns:a16="http://schemas.microsoft.com/office/drawing/2014/main" id="{DD72D1F7-E8DB-5F27-E670-EB96CA20CEE9}"/>
              </a:ext>
            </a:extLst>
          </p:cNvPr>
          <p:cNvSpPr>
            <a:spLocks noGrp="1"/>
          </p:cNvSpPr>
          <p:nvPr>
            <p:ph type="body" sz="half" idx="2"/>
          </p:nvPr>
        </p:nvSpPr>
        <p:spPr>
          <a:xfrm>
            <a:off x="4561870" y="723899"/>
            <a:ext cx="7183597" cy="4686302"/>
          </a:xfrm>
        </p:spPr>
        <p:txBody>
          <a:bodyPr vert="horz" lIns="91440" tIns="45720" rIns="91440" bIns="45720" rtlCol="0" anchor="ctr">
            <a:normAutofit/>
          </a:bodyPr>
          <a:lstStyle/>
          <a:p>
            <a:r>
              <a:rPr lang="it-IT" sz="2000" kern="100" dirty="0">
                <a:solidFill>
                  <a:schemeClr val="tx1"/>
                </a:solidFill>
                <a:effectLst/>
                <a:ea typeface="Aptos" panose="020B0004020202020204" pitchFamily="34" charset="0"/>
                <a:cs typeface="Times New Roman" panose="02020603050405020304" pitchFamily="18" charset="0"/>
              </a:rPr>
              <a:t>In figura è mostrato il GANTT della Fase 2 (Anno 1-5) con base temporale un trimestre. Essendo un diagramma di massima, esso non è assimilabile a uno Sprint.</a:t>
            </a:r>
          </a:p>
          <a:p>
            <a:pPr>
              <a:lnSpc>
                <a:spcPct val="115000"/>
              </a:lnSpc>
              <a:spcAft>
                <a:spcPts val="800"/>
              </a:spcAft>
            </a:pPr>
            <a:r>
              <a:rPr lang="it-IT" sz="2000" kern="100" dirty="0">
                <a:solidFill>
                  <a:schemeClr val="tx1"/>
                </a:solidFill>
                <a:effectLst/>
                <a:ea typeface="Aptos" panose="020B0004020202020204" pitchFamily="34" charset="0"/>
                <a:cs typeface="Times New Roman" panose="02020603050405020304" pitchFamily="18" charset="0"/>
              </a:rPr>
              <a:t>Le risorse umane utilizzate sono:</a:t>
            </a:r>
          </a:p>
          <a:p>
            <a:pPr marL="285750" indent="-285750">
              <a:lnSpc>
                <a:spcPct val="115000"/>
              </a:lnSpc>
              <a:spcAft>
                <a:spcPts val="800"/>
              </a:spcAft>
              <a:buFont typeface="Arial" panose="020B0604020202020204" pitchFamily="34" charset="0"/>
              <a:buChar char="•"/>
            </a:pPr>
            <a:r>
              <a:rPr lang="it-IT" sz="2000" kern="100" dirty="0">
                <a:solidFill>
                  <a:schemeClr val="tx1"/>
                </a:solidFill>
                <a:effectLst/>
                <a:ea typeface="Aptos" panose="020B0004020202020204" pitchFamily="34" charset="0"/>
                <a:cs typeface="Times New Roman" panose="02020603050405020304" pitchFamily="18" charset="0"/>
              </a:rPr>
              <a:t>un PM coinvolto in tutti i task a metà del suo tempo</a:t>
            </a:r>
          </a:p>
          <a:p>
            <a:pPr marL="285750" indent="-285750">
              <a:lnSpc>
                <a:spcPct val="115000"/>
              </a:lnSpc>
              <a:spcAft>
                <a:spcPts val="800"/>
              </a:spcAft>
              <a:buFont typeface="Arial" panose="020B0604020202020204" pitchFamily="34" charset="0"/>
              <a:buChar char="•"/>
            </a:pPr>
            <a:r>
              <a:rPr lang="it-IT" sz="2000" kern="100" dirty="0">
                <a:solidFill>
                  <a:schemeClr val="tx1"/>
                </a:solidFill>
                <a:effectLst/>
                <a:ea typeface="Aptos" panose="020B0004020202020204" pitchFamily="34" charset="0"/>
                <a:cs typeface="Times New Roman" panose="02020603050405020304" pitchFamily="18" charset="0"/>
              </a:rPr>
              <a:t>un SA coinvolto in tutti i task a metà del suo tempo</a:t>
            </a:r>
          </a:p>
          <a:p>
            <a:pPr marL="285750" indent="-285750">
              <a:lnSpc>
                <a:spcPct val="115000"/>
              </a:lnSpc>
              <a:spcAft>
                <a:spcPts val="800"/>
              </a:spcAft>
              <a:buFont typeface="Arial" panose="020B0604020202020204" pitchFamily="34" charset="0"/>
              <a:buChar char="•"/>
            </a:pPr>
            <a:r>
              <a:rPr lang="it-IT" sz="2000" kern="100" dirty="0">
                <a:solidFill>
                  <a:schemeClr val="tx1"/>
                </a:solidFill>
                <a:effectLst/>
                <a:ea typeface="Aptos" panose="020B0004020202020204" pitchFamily="34" charset="0"/>
                <a:cs typeface="Times New Roman" panose="02020603050405020304" pitchFamily="18" charset="0"/>
              </a:rPr>
              <a:t>due FSD coinvolti in tutti i task</a:t>
            </a:r>
          </a:p>
          <a:p>
            <a:pPr marL="285750" indent="-285750">
              <a:lnSpc>
                <a:spcPct val="115000"/>
              </a:lnSpc>
              <a:spcAft>
                <a:spcPts val="800"/>
              </a:spcAft>
              <a:buFont typeface="Arial" panose="020B0604020202020204" pitchFamily="34" charset="0"/>
              <a:buChar char="•"/>
            </a:pPr>
            <a:r>
              <a:rPr lang="it-IT" sz="2000" kern="100" dirty="0">
                <a:solidFill>
                  <a:schemeClr val="tx1"/>
                </a:solidFill>
                <a:effectLst/>
                <a:ea typeface="Aptos" panose="020B0004020202020204" pitchFamily="34" charset="0"/>
                <a:cs typeface="Times New Roman" panose="02020603050405020304" pitchFamily="18" charset="0"/>
              </a:rPr>
              <a:t>tre FSDJ coinvolti in tutti i task tranne che il Task A </a:t>
            </a:r>
            <a:r>
              <a:rPr lang="it-IT" sz="2000" i="1" kern="100" dirty="0">
                <a:solidFill>
                  <a:schemeClr val="tx1"/>
                </a:solidFill>
                <a:effectLst/>
                <a:ea typeface="Aptos" panose="020B0004020202020204" pitchFamily="34" charset="0"/>
                <a:cs typeface="Times New Roman" panose="02020603050405020304" pitchFamily="18" charset="0"/>
              </a:rPr>
              <a:t>Promozione Piattaforma </a:t>
            </a:r>
            <a:r>
              <a:rPr lang="it-IT" sz="2000" kern="100" dirty="0">
                <a:solidFill>
                  <a:schemeClr val="tx1"/>
                </a:solidFill>
                <a:effectLst/>
                <a:ea typeface="Aptos" panose="020B0004020202020204" pitchFamily="34" charset="0"/>
                <a:cs typeface="Times New Roman" panose="02020603050405020304" pitchFamily="18" charset="0"/>
              </a:rPr>
              <a:t>e </a:t>
            </a:r>
            <a:r>
              <a:rPr lang="it-IT" sz="2000" i="1" kern="100" dirty="0">
                <a:solidFill>
                  <a:schemeClr val="tx1"/>
                </a:solidFill>
                <a:effectLst/>
                <a:ea typeface="Aptos" panose="020B0004020202020204" pitchFamily="34" charset="0"/>
                <a:cs typeface="Times New Roman" panose="02020603050405020304" pitchFamily="18" charset="0"/>
              </a:rPr>
              <a:t>Assistenza Commerciale</a:t>
            </a:r>
            <a:r>
              <a:rPr lang="it-IT" sz="2000" kern="100" dirty="0">
                <a:solidFill>
                  <a:schemeClr val="tx1"/>
                </a:solidFill>
                <a:effectLst/>
                <a:ea typeface="Aptos" panose="020B0004020202020204" pitchFamily="34" charset="0"/>
                <a:cs typeface="Times New Roman" panose="02020603050405020304" pitchFamily="18" charset="0"/>
              </a:rPr>
              <a:t>. </a:t>
            </a:r>
          </a:p>
          <a:p>
            <a:endParaRPr lang="it-IT" sz="2000" kern="100" dirty="0">
              <a:solidFill>
                <a:schemeClr val="tx1"/>
              </a:solidFill>
              <a:effectLst/>
              <a:ea typeface="Aptos" panose="020B0004020202020204" pitchFamily="34" charset="0"/>
              <a:cs typeface="Times New Roman" panose="02020603050405020304" pitchFamily="18" charset="0"/>
            </a:endParaRPr>
          </a:p>
          <a:p>
            <a:pPr>
              <a:buFont typeface="Wingdings 2" panose="05020102010507070707" pitchFamily="18" charset="2"/>
              <a:buChar char=""/>
            </a:pPr>
            <a:endParaRPr lang="en-US" sz="1400" dirty="0">
              <a:solidFill>
                <a:schemeClr val="tx1"/>
              </a:solidFill>
            </a:endParaRPr>
          </a:p>
        </p:txBody>
      </p:sp>
      <p:pic>
        <p:nvPicPr>
          <p:cNvPr id="6" name="Immagine 5" descr="Immagine che contiene schermata, testo, linea, numero&#10;&#10;Descrizione generata automaticamente">
            <a:extLst>
              <a:ext uri="{FF2B5EF4-FFF2-40B4-BE49-F238E27FC236}">
                <a16:creationId xmlns:a16="http://schemas.microsoft.com/office/drawing/2014/main" id="{9FFC35D0-6934-0FDA-0C1C-7266FBACCB0A}"/>
              </a:ext>
            </a:extLst>
          </p:cNvPr>
          <p:cNvPicPr>
            <a:picLocks noChangeAspect="1"/>
          </p:cNvPicPr>
          <p:nvPr/>
        </p:nvPicPr>
        <p:blipFill>
          <a:blip r:embed="rId2"/>
          <a:stretch>
            <a:fillRect/>
          </a:stretch>
        </p:blipFill>
        <p:spPr>
          <a:xfrm>
            <a:off x="62092" y="4939991"/>
            <a:ext cx="12129908" cy="1802050"/>
          </a:xfrm>
          <a:prstGeom prst="rect">
            <a:avLst/>
          </a:prstGeom>
          <a:noFill/>
        </p:spPr>
      </p:pic>
      <p:sp>
        <p:nvSpPr>
          <p:cNvPr id="7" name="CasellaDiTesto 6">
            <a:extLst>
              <a:ext uri="{FF2B5EF4-FFF2-40B4-BE49-F238E27FC236}">
                <a16:creationId xmlns:a16="http://schemas.microsoft.com/office/drawing/2014/main" id="{C9E3D59F-3595-FE86-C227-0806704CC812}"/>
              </a:ext>
            </a:extLst>
          </p:cNvPr>
          <p:cNvSpPr txBox="1"/>
          <p:nvPr/>
        </p:nvSpPr>
        <p:spPr>
          <a:xfrm>
            <a:off x="440287" y="904403"/>
            <a:ext cx="3585304" cy="3250505"/>
          </a:xfrm>
          <a:prstGeom prst="rect">
            <a:avLst/>
          </a:prstGeom>
          <a:noFill/>
        </p:spPr>
        <p:txBody>
          <a:bodyPr wrap="square" rtlCol="0">
            <a:spAutoFit/>
          </a:bodyPr>
          <a:lstStyle/>
          <a:p>
            <a:pPr>
              <a:lnSpc>
                <a:spcPct val="115000"/>
              </a:lnSpc>
              <a:spcAft>
                <a:spcPts val="800"/>
              </a:spcAft>
            </a:pPr>
            <a:r>
              <a:rPr lang="it-IT" sz="2000" kern="100" dirty="0">
                <a:solidFill>
                  <a:schemeClr val="bg1"/>
                </a:solidFill>
                <a:effectLst/>
                <a:ea typeface="Aptos" panose="020B0004020202020204" pitchFamily="34" charset="0"/>
                <a:cs typeface="Times New Roman" panose="02020603050405020304" pitchFamily="18" charset="0"/>
              </a:rPr>
              <a:t>La seconda fase del progetto, della durata di cinque anni, è focalizzata sull'esercizio della piattaforma. Le attività principali includono la promozione della piattaforma, la manutenzione ordinaria e evolutiva, l'assistenza agli intermediari e l'analisi dei dati di esercizio.</a:t>
            </a:r>
          </a:p>
        </p:txBody>
      </p:sp>
    </p:spTree>
    <p:extLst>
      <p:ext uri="{BB962C8B-B14F-4D97-AF65-F5344CB8AC3E}">
        <p14:creationId xmlns:p14="http://schemas.microsoft.com/office/powerpoint/2010/main" val="4188138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immagine 4">
            <a:extLst>
              <a:ext uri="{FF2B5EF4-FFF2-40B4-BE49-F238E27FC236}">
                <a16:creationId xmlns:a16="http://schemas.microsoft.com/office/drawing/2014/main" id="{D75C4667-47AA-CDAC-5CEA-CD0DFC8EA5C9}"/>
              </a:ext>
            </a:extLst>
          </p:cNvPr>
          <p:cNvPicPr>
            <a:picLocks noGrp="1" noChangeAspect="1"/>
          </p:cNvPicPr>
          <p:nvPr>
            <p:ph type="pic" idx="1"/>
          </p:nvPr>
        </p:nvPicPr>
        <p:blipFill>
          <a:blip r:embed="rId2"/>
          <a:srcRect l="3692" r="3692"/>
          <a:stretch>
            <a:fillRect/>
          </a:stretch>
        </p:blipFill>
        <p:spPr>
          <a:xfrm>
            <a:off x="6096000" y="1618180"/>
            <a:ext cx="5747614" cy="1810820"/>
          </a:xfrm>
          <a:prstGeom prst="rect">
            <a:avLst/>
          </a:prstGeom>
        </p:spPr>
      </p:pic>
      <p:sp>
        <p:nvSpPr>
          <p:cNvPr id="4" name="Segnaposto testo 3">
            <a:extLst>
              <a:ext uri="{FF2B5EF4-FFF2-40B4-BE49-F238E27FC236}">
                <a16:creationId xmlns:a16="http://schemas.microsoft.com/office/drawing/2014/main" id="{C7758DBE-FAE3-0B9F-B955-E10E996164FD}"/>
              </a:ext>
            </a:extLst>
          </p:cNvPr>
          <p:cNvSpPr>
            <a:spLocks noGrp="1"/>
          </p:cNvSpPr>
          <p:nvPr>
            <p:ph type="body" sz="half" idx="2"/>
          </p:nvPr>
        </p:nvSpPr>
        <p:spPr>
          <a:xfrm>
            <a:off x="195213" y="3106593"/>
            <a:ext cx="11610809" cy="3617861"/>
          </a:xfrm>
        </p:spPr>
        <p:txBody>
          <a:bodyPr>
            <a:normAutofit/>
          </a:bodyPr>
          <a:lstStyle/>
          <a:p>
            <a:r>
              <a:rPr lang="it-IT" sz="1800" dirty="0">
                <a:solidFill>
                  <a:schemeClr val="tx1"/>
                </a:solidFill>
              </a:rPr>
              <a:t>Nella figura (in alto a sinistra) è mostrato il riepilogo degli impegni delle risorse umane in ore/persona (O/P) dall’anno zero all’anno cinque, ovvero nei sei anni di vita dell’applicazione.</a:t>
            </a:r>
          </a:p>
          <a:p>
            <a:r>
              <a:rPr lang="it-IT" sz="1800" dirty="0">
                <a:solidFill>
                  <a:schemeClr val="tx1"/>
                </a:solidFill>
              </a:rPr>
              <a:t>Il totale, invece, degli impegni espressi in anni/persona (A/</a:t>
            </a:r>
            <a:r>
              <a:rPr lang="it-IT" sz="1800" dirty="0" err="1">
                <a:solidFill>
                  <a:schemeClr val="tx1"/>
                </a:solidFill>
              </a:rPr>
              <a:t>P</a:t>
            </a:r>
            <a:r>
              <a:rPr lang="it-IT" sz="1800" dirty="0">
                <a:solidFill>
                  <a:schemeClr val="tx1"/>
                </a:solidFill>
              </a:rPr>
              <a:t>), mostrato nella figura in alto a destra, tiene conto che un anno/persona corrisponde a 1752 ore/persona. Per la realizzazione della piattaforma si è assunto che all’anno zero il numero totale di persone coinvolte ammonti a 12 (1 Project Manager, 1 Software Architect, 4 Full-</a:t>
            </a:r>
            <a:r>
              <a:rPr lang="it-IT" sz="1800" dirty="0" err="1">
                <a:solidFill>
                  <a:schemeClr val="tx1"/>
                </a:solidFill>
              </a:rPr>
              <a:t>Stack</a:t>
            </a:r>
            <a:r>
              <a:rPr lang="it-IT" sz="1800" dirty="0">
                <a:solidFill>
                  <a:schemeClr val="tx1"/>
                </a:solidFill>
              </a:rPr>
              <a:t> Developer e 6 Full-</a:t>
            </a:r>
            <a:r>
              <a:rPr lang="it-IT" sz="1800" dirty="0" err="1">
                <a:solidFill>
                  <a:schemeClr val="tx1"/>
                </a:solidFill>
              </a:rPr>
              <a:t>Stack</a:t>
            </a:r>
            <a:r>
              <a:rPr lang="it-IT" sz="1800" dirty="0">
                <a:solidFill>
                  <a:schemeClr val="tx1"/>
                </a:solidFill>
              </a:rPr>
              <a:t> Developer Junior) e che dal secondo anno in poi il numero decresce da 12 a 7, dato dal dimezzamento dei Full-</a:t>
            </a:r>
            <a:r>
              <a:rPr lang="it-IT" sz="1800" dirty="0" err="1">
                <a:solidFill>
                  <a:schemeClr val="tx1"/>
                </a:solidFill>
              </a:rPr>
              <a:t>Stack</a:t>
            </a:r>
            <a:r>
              <a:rPr lang="it-IT" sz="1800" dirty="0">
                <a:solidFill>
                  <a:schemeClr val="tx1"/>
                </a:solidFill>
              </a:rPr>
              <a:t> Developer che da 4 si riducono a 2 e dei Full-</a:t>
            </a:r>
            <a:r>
              <a:rPr lang="it-IT" sz="1800" dirty="0" err="1">
                <a:solidFill>
                  <a:schemeClr val="tx1"/>
                </a:solidFill>
              </a:rPr>
              <a:t>Stack</a:t>
            </a:r>
            <a:r>
              <a:rPr lang="it-IT" sz="1800" dirty="0">
                <a:solidFill>
                  <a:schemeClr val="tx1"/>
                </a:solidFill>
              </a:rPr>
              <a:t> Developer Junior, che analogamente, passano da 6 a 3.</a:t>
            </a:r>
          </a:p>
        </p:txBody>
      </p:sp>
      <p:pic>
        <p:nvPicPr>
          <p:cNvPr id="6" name="Immagine 5">
            <a:extLst>
              <a:ext uri="{FF2B5EF4-FFF2-40B4-BE49-F238E27FC236}">
                <a16:creationId xmlns:a16="http://schemas.microsoft.com/office/drawing/2014/main" id="{872E04A6-12FE-CEB4-332B-373D7CA44D06}"/>
              </a:ext>
            </a:extLst>
          </p:cNvPr>
          <p:cNvPicPr>
            <a:picLocks noChangeAspect="1"/>
          </p:cNvPicPr>
          <p:nvPr/>
        </p:nvPicPr>
        <p:blipFill>
          <a:blip r:embed="rId3"/>
          <a:stretch>
            <a:fillRect/>
          </a:stretch>
        </p:blipFill>
        <p:spPr>
          <a:xfrm>
            <a:off x="195213" y="663622"/>
            <a:ext cx="5745756" cy="1562342"/>
          </a:xfrm>
          <a:prstGeom prst="rect">
            <a:avLst/>
          </a:prstGeom>
        </p:spPr>
      </p:pic>
    </p:spTree>
    <p:extLst>
      <p:ext uri="{BB962C8B-B14F-4D97-AF65-F5344CB8AC3E}">
        <p14:creationId xmlns:p14="http://schemas.microsoft.com/office/powerpoint/2010/main" val="3492344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7FCCEBDA-6234-963D-1C30-D8C87B02D43B}"/>
              </a:ext>
            </a:extLst>
          </p:cNvPr>
          <p:cNvSpPr>
            <a:spLocks noGrp="1"/>
          </p:cNvSpPr>
          <p:nvPr>
            <p:ph type="body" sz="half" idx="2"/>
          </p:nvPr>
        </p:nvSpPr>
        <p:spPr>
          <a:xfrm>
            <a:off x="182654" y="4468390"/>
            <a:ext cx="11029617" cy="2133132"/>
          </a:xfrm>
        </p:spPr>
        <p:txBody>
          <a:bodyPr>
            <a:normAutofit/>
          </a:bodyPr>
          <a:lstStyle/>
          <a:p>
            <a:pPr rtl="0"/>
            <a:r>
              <a:rPr lang="it-IT" sz="1800" dirty="0">
                <a:solidFill>
                  <a:schemeClr val="tx1"/>
                </a:solidFill>
                <a:effectLst/>
              </a:rPr>
              <a:t>Il calcolo dei costi dell’anno zero, ovvero della Fase 1 dello sviluppo della piattaforma, considera:</a:t>
            </a:r>
          </a:p>
          <a:p>
            <a:pPr lvl="1">
              <a:buFont typeface="Arial" panose="020B0604020202020204" pitchFamily="34" charset="0"/>
              <a:buChar char="•"/>
            </a:pPr>
            <a:r>
              <a:rPr lang="it-IT" sz="1800" dirty="0">
                <a:solidFill>
                  <a:schemeClr val="tx1"/>
                </a:solidFill>
                <a:effectLst/>
              </a:rPr>
              <a:t> </a:t>
            </a:r>
            <a:r>
              <a:rPr lang="it-IT" sz="1800" b="1" dirty="0">
                <a:solidFill>
                  <a:schemeClr val="tx1"/>
                </a:solidFill>
                <a:effectLst/>
              </a:rPr>
              <a:t>costo del personale</a:t>
            </a:r>
            <a:r>
              <a:rPr lang="it-IT" sz="1800" dirty="0">
                <a:solidFill>
                  <a:schemeClr val="tx1"/>
                </a:solidFill>
                <a:effectLst/>
              </a:rPr>
              <a:t>: calcolato come la somma dei prodotti dell’impegno annuo complessivo espresso in A/P di ciascuna figura professionale per il costo annuo lordo aziendale della categoria in questione);</a:t>
            </a:r>
          </a:p>
          <a:p>
            <a:pPr lvl="1">
              <a:buFont typeface="Arial" panose="020B0604020202020204" pitchFamily="34" charset="0"/>
              <a:buChar char="•"/>
            </a:pPr>
            <a:r>
              <a:rPr lang="it-IT" sz="1800" dirty="0">
                <a:solidFill>
                  <a:schemeClr val="tx1"/>
                </a:solidFill>
                <a:effectLst/>
              </a:rPr>
              <a:t> </a:t>
            </a:r>
            <a:r>
              <a:rPr lang="it-IT" sz="1800" b="1" dirty="0">
                <a:solidFill>
                  <a:schemeClr val="tx1"/>
                </a:solidFill>
                <a:effectLst/>
              </a:rPr>
              <a:t>spese generali</a:t>
            </a:r>
            <a:r>
              <a:rPr lang="it-IT" sz="1800" dirty="0">
                <a:solidFill>
                  <a:schemeClr val="tx1"/>
                </a:solidFill>
                <a:effectLst/>
              </a:rPr>
              <a:t>;</a:t>
            </a:r>
          </a:p>
          <a:p>
            <a:pPr lvl="1">
              <a:buFont typeface="Arial" panose="020B0604020202020204" pitchFamily="34" charset="0"/>
              <a:buChar char="•"/>
            </a:pPr>
            <a:r>
              <a:rPr lang="it-IT" sz="1800" b="1" dirty="0">
                <a:solidFill>
                  <a:schemeClr val="tx1"/>
                </a:solidFill>
              </a:rPr>
              <a:t> </a:t>
            </a:r>
            <a:r>
              <a:rPr lang="it-IT" sz="1800" b="1" dirty="0">
                <a:solidFill>
                  <a:schemeClr val="tx1"/>
                </a:solidFill>
                <a:effectLst/>
              </a:rPr>
              <a:t>costo dell’intervento di esperti di dominio esterni</a:t>
            </a:r>
            <a:r>
              <a:rPr lang="it-IT" sz="1800" dirty="0">
                <a:solidFill>
                  <a:schemeClr val="tx1"/>
                </a:solidFill>
                <a:effectLst/>
              </a:rPr>
              <a:t>. </a:t>
            </a:r>
          </a:p>
          <a:p>
            <a:endParaRPr lang="it-IT" sz="1800" dirty="0">
              <a:solidFill>
                <a:schemeClr val="tx1"/>
              </a:solidFill>
            </a:endParaRPr>
          </a:p>
        </p:txBody>
      </p:sp>
      <p:pic>
        <p:nvPicPr>
          <p:cNvPr id="8" name="Immagine 7" descr="Immagine che contiene testo, schermata, Carattere, numero&#10;&#10;Descrizione generata automaticamente">
            <a:extLst>
              <a:ext uri="{FF2B5EF4-FFF2-40B4-BE49-F238E27FC236}">
                <a16:creationId xmlns:a16="http://schemas.microsoft.com/office/drawing/2014/main" id="{C25993E2-7D7E-1732-5CC3-0A3ED4DFD4E5}"/>
              </a:ext>
            </a:extLst>
          </p:cNvPr>
          <p:cNvPicPr>
            <a:picLocks noChangeAspect="1"/>
          </p:cNvPicPr>
          <p:nvPr/>
        </p:nvPicPr>
        <p:blipFill>
          <a:blip r:embed="rId2"/>
          <a:stretch>
            <a:fillRect/>
          </a:stretch>
        </p:blipFill>
        <p:spPr>
          <a:xfrm>
            <a:off x="2892400" y="566733"/>
            <a:ext cx="6759671" cy="3645753"/>
          </a:xfrm>
          <a:prstGeom prst="rect">
            <a:avLst/>
          </a:prstGeom>
        </p:spPr>
      </p:pic>
    </p:spTree>
    <p:extLst>
      <p:ext uri="{BB962C8B-B14F-4D97-AF65-F5344CB8AC3E}">
        <p14:creationId xmlns:p14="http://schemas.microsoft.com/office/powerpoint/2010/main" val="3181269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D9D16C16-5458-5050-248E-62BA4A5BCE40}"/>
              </a:ext>
            </a:extLst>
          </p:cNvPr>
          <p:cNvSpPr>
            <a:spLocks noGrp="1"/>
          </p:cNvSpPr>
          <p:nvPr>
            <p:ph type="body" sz="half" idx="2"/>
          </p:nvPr>
        </p:nvSpPr>
        <p:spPr>
          <a:xfrm>
            <a:off x="581191" y="3735658"/>
            <a:ext cx="11029617" cy="2889885"/>
          </a:xfrm>
        </p:spPr>
        <p:txBody>
          <a:bodyPr>
            <a:normAutofit/>
          </a:bodyPr>
          <a:lstStyle/>
          <a:p>
            <a:pPr rtl="0"/>
            <a:r>
              <a:rPr lang="it-IT" sz="2000" dirty="0">
                <a:solidFill>
                  <a:schemeClr val="tx1"/>
                </a:solidFill>
                <a:effectLst/>
              </a:rPr>
              <a:t>Il calcolo dei costi dei cinque anni della Fase 2 è stato effettuato in base ai costi del personale (P), le spese generali (SG), gli altri costi (riguardanti il ricorso ad esperti di dominio esterni) che hanno un valore decrescente nel tempo e l’ammortamento dei costi di sviluppo della piattaforma.</a:t>
            </a:r>
          </a:p>
          <a:p>
            <a:pPr rtl="0"/>
            <a:r>
              <a:rPr lang="it-IT" sz="2000" dirty="0">
                <a:solidFill>
                  <a:schemeClr val="tx1"/>
                </a:solidFill>
                <a:effectLst/>
              </a:rPr>
              <a:t>Nei costi della seconda fase non sono inclusi i costi degli oneri finanziari relativi al finanziamento richiesto nell’anno zero ed eventuali finanziamenti aggiuntivi.</a:t>
            </a:r>
          </a:p>
          <a:p>
            <a:endParaRPr lang="it-IT" sz="2000" dirty="0">
              <a:solidFill>
                <a:schemeClr val="tx1"/>
              </a:solidFill>
            </a:endParaRPr>
          </a:p>
        </p:txBody>
      </p:sp>
      <p:pic>
        <p:nvPicPr>
          <p:cNvPr id="5" name="Immagine 4">
            <a:extLst>
              <a:ext uri="{FF2B5EF4-FFF2-40B4-BE49-F238E27FC236}">
                <a16:creationId xmlns:a16="http://schemas.microsoft.com/office/drawing/2014/main" id="{CB92F955-ED4F-66C0-AAFD-EF8881667C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3865" y="719668"/>
            <a:ext cx="11583788" cy="2889885"/>
          </a:xfrm>
          <a:prstGeom prst="rect">
            <a:avLst/>
          </a:prstGeom>
        </p:spPr>
      </p:pic>
    </p:spTree>
    <p:extLst>
      <p:ext uri="{BB962C8B-B14F-4D97-AF65-F5344CB8AC3E}">
        <p14:creationId xmlns:p14="http://schemas.microsoft.com/office/powerpoint/2010/main" val="458638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testo 5">
            <a:extLst>
              <a:ext uri="{FF2B5EF4-FFF2-40B4-BE49-F238E27FC236}">
                <a16:creationId xmlns:a16="http://schemas.microsoft.com/office/drawing/2014/main" id="{DB79B239-2F65-95A9-5B2C-65A1A3074C32}"/>
              </a:ext>
            </a:extLst>
          </p:cNvPr>
          <p:cNvSpPr>
            <a:spLocks noGrp="1"/>
          </p:cNvSpPr>
          <p:nvPr>
            <p:ph type="body" sz="half" idx="2"/>
          </p:nvPr>
        </p:nvSpPr>
        <p:spPr>
          <a:xfrm>
            <a:off x="120316" y="157018"/>
            <a:ext cx="12071684" cy="4378887"/>
          </a:xfrm>
        </p:spPr>
        <p:txBody>
          <a:bodyPr>
            <a:normAutofit/>
          </a:bodyPr>
          <a:lstStyle/>
          <a:p>
            <a:pPr marL="285750" indent="-285750">
              <a:buFont typeface="Arial" panose="020B0604020202020204" pitchFamily="34" charset="0"/>
              <a:buChar char="•"/>
            </a:pPr>
            <a:r>
              <a:rPr lang="it-IT" sz="2000" dirty="0">
                <a:solidFill>
                  <a:schemeClr val="tx1"/>
                </a:solidFill>
              </a:rPr>
              <a:t>Per il calcolo dei ricavi, è stato fissato un prezzo standard di abbonamento annuo pari a 50.000€ fissi ed un prezzo variabile per ciascuna verticalizzazione che all’inizio ha un valore di 5.000€ per poi decrescere fino a 2.000€ nel quarto e quinto anno.</a:t>
            </a:r>
          </a:p>
          <a:p>
            <a:pPr marL="285750" indent="-285750">
              <a:buFont typeface="Arial" panose="020B0604020202020204" pitchFamily="34" charset="0"/>
              <a:buChar char="•"/>
            </a:pPr>
            <a:r>
              <a:rPr lang="it-IT" sz="2000" dirty="0">
                <a:solidFill>
                  <a:schemeClr val="tx1"/>
                </a:solidFill>
              </a:rPr>
              <a:t>Il numero di abbonamenti annui, pari al numero di intermediari che utilizzano la piattaforma ammonta a 12 il primo anno e si incrementa ogni anno fino ad arrivare ad un totale di 24 abbonamenti annui, ovvero 24 utilizzatori (intermediari) il quinto anno.</a:t>
            </a:r>
          </a:p>
          <a:p>
            <a:pPr marL="285750" indent="-285750">
              <a:buFont typeface="Arial" panose="020B0604020202020204" pitchFamily="34" charset="0"/>
              <a:buChar char="•"/>
            </a:pPr>
            <a:r>
              <a:rPr lang="it-IT" sz="2000" dirty="0">
                <a:solidFill>
                  <a:schemeClr val="tx1"/>
                </a:solidFill>
              </a:rPr>
              <a:t>Il numero delle verticalizzazioni è un parametro calcolato in base al numero di utilizzatori della piattaforma moltiplicati per un fattore che va ad aumentare, anch’esso, da anno in anno: il fattore è pari a 2 il primo anno, a 3 dal secondo al quarto anno e a 4 il quinto.</a:t>
            </a:r>
          </a:p>
        </p:txBody>
      </p:sp>
      <p:pic>
        <p:nvPicPr>
          <p:cNvPr id="7" name="Immagine 6" descr="Immagine che contiene testo, schermata, numero, Carattere&#10;&#10;Descrizione generata automaticamente">
            <a:extLst>
              <a:ext uri="{FF2B5EF4-FFF2-40B4-BE49-F238E27FC236}">
                <a16:creationId xmlns:a16="http://schemas.microsoft.com/office/drawing/2014/main" id="{C5638804-7AAF-87A8-7E30-FCC47E2E3AD7}"/>
              </a:ext>
            </a:extLst>
          </p:cNvPr>
          <p:cNvPicPr>
            <a:picLocks noChangeAspect="1"/>
          </p:cNvPicPr>
          <p:nvPr/>
        </p:nvPicPr>
        <p:blipFill>
          <a:blip r:embed="rId2"/>
          <a:stretch>
            <a:fillRect/>
          </a:stretch>
        </p:blipFill>
        <p:spPr>
          <a:xfrm>
            <a:off x="120316" y="4416171"/>
            <a:ext cx="11588734" cy="2213230"/>
          </a:xfrm>
          <a:prstGeom prst="rect">
            <a:avLst/>
          </a:prstGeom>
        </p:spPr>
      </p:pic>
    </p:spTree>
    <p:extLst>
      <p:ext uri="{BB962C8B-B14F-4D97-AF65-F5344CB8AC3E}">
        <p14:creationId xmlns:p14="http://schemas.microsoft.com/office/powerpoint/2010/main" val="289930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8BE5E84E-977E-533A-6081-B7A48BDCB81B}"/>
              </a:ext>
            </a:extLst>
          </p:cNvPr>
          <p:cNvSpPr>
            <a:spLocks noGrp="1"/>
          </p:cNvSpPr>
          <p:nvPr>
            <p:ph type="body" sz="half" idx="2"/>
          </p:nvPr>
        </p:nvSpPr>
        <p:spPr>
          <a:xfrm>
            <a:off x="267628" y="5425580"/>
            <a:ext cx="11135687" cy="1271239"/>
          </a:xfrm>
        </p:spPr>
        <p:txBody>
          <a:bodyPr>
            <a:normAutofit/>
          </a:bodyPr>
          <a:lstStyle/>
          <a:p>
            <a:r>
              <a:rPr lang="it-IT" sz="2400" dirty="0">
                <a:solidFill>
                  <a:schemeClr val="tx1"/>
                </a:solidFill>
              </a:rPr>
              <a:t>A questo punto è opportuno confrontare i costi con i ricavi al fine di ottenere un risultato approssimativo (lordo) del guadagno annuo.</a:t>
            </a:r>
          </a:p>
        </p:txBody>
      </p:sp>
      <p:pic>
        <p:nvPicPr>
          <p:cNvPr id="5" name="Immagine 4">
            <a:extLst>
              <a:ext uri="{FF2B5EF4-FFF2-40B4-BE49-F238E27FC236}">
                <a16:creationId xmlns:a16="http://schemas.microsoft.com/office/drawing/2014/main" id="{79026E5B-4E1B-E0F7-5B38-BB5CC3D8F7D4}"/>
              </a:ext>
            </a:extLst>
          </p:cNvPr>
          <p:cNvPicPr>
            <a:picLocks noChangeAspect="1"/>
          </p:cNvPicPr>
          <p:nvPr/>
        </p:nvPicPr>
        <p:blipFill>
          <a:blip r:embed="rId2"/>
          <a:stretch>
            <a:fillRect/>
          </a:stretch>
        </p:blipFill>
        <p:spPr>
          <a:xfrm>
            <a:off x="69489" y="2012283"/>
            <a:ext cx="12122511" cy="3251092"/>
          </a:xfrm>
          <a:prstGeom prst="rect">
            <a:avLst/>
          </a:prstGeom>
        </p:spPr>
      </p:pic>
      <p:sp>
        <p:nvSpPr>
          <p:cNvPr id="6" name="CasellaDiTesto 5">
            <a:extLst>
              <a:ext uri="{FF2B5EF4-FFF2-40B4-BE49-F238E27FC236}">
                <a16:creationId xmlns:a16="http://schemas.microsoft.com/office/drawing/2014/main" id="{FF46845A-448D-33C0-E083-A043382360F8}"/>
              </a:ext>
            </a:extLst>
          </p:cNvPr>
          <p:cNvSpPr txBox="1"/>
          <p:nvPr/>
        </p:nvSpPr>
        <p:spPr>
          <a:xfrm>
            <a:off x="267628" y="791737"/>
            <a:ext cx="4114800" cy="584775"/>
          </a:xfrm>
          <a:prstGeom prst="rect">
            <a:avLst/>
          </a:prstGeom>
          <a:noFill/>
        </p:spPr>
        <p:txBody>
          <a:bodyPr wrap="square" rtlCol="0">
            <a:spAutoFit/>
          </a:bodyPr>
          <a:lstStyle/>
          <a:p>
            <a:r>
              <a:rPr lang="it-IT" sz="3200" b="1" dirty="0"/>
              <a:t>Analisi Costi-Ricavi</a:t>
            </a:r>
          </a:p>
        </p:txBody>
      </p:sp>
    </p:spTree>
    <p:extLst>
      <p:ext uri="{BB962C8B-B14F-4D97-AF65-F5344CB8AC3E}">
        <p14:creationId xmlns:p14="http://schemas.microsoft.com/office/powerpoint/2010/main" val="2028144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9095CF-3CFE-5BA3-60DA-EA29A7BFB5DE}"/>
              </a:ext>
            </a:extLst>
          </p:cNvPr>
          <p:cNvSpPr>
            <a:spLocks noGrp="1"/>
          </p:cNvSpPr>
          <p:nvPr>
            <p:ph type="title"/>
          </p:nvPr>
        </p:nvSpPr>
        <p:spPr>
          <a:xfrm>
            <a:off x="581192" y="702156"/>
            <a:ext cx="11029616" cy="1013800"/>
          </a:xfrm>
        </p:spPr>
        <p:txBody>
          <a:bodyPr>
            <a:normAutofit/>
          </a:bodyPr>
          <a:lstStyle/>
          <a:p>
            <a:r>
              <a:rPr lang="it-IT" sz="3200" dirty="0">
                <a:solidFill>
                  <a:srgbClr val="FFFEFF"/>
                </a:solidFill>
              </a:rPr>
              <a:t>Analisi Statistiche</a:t>
            </a:r>
          </a:p>
        </p:txBody>
      </p:sp>
      <p:graphicFrame>
        <p:nvGraphicFramePr>
          <p:cNvPr id="6" name="Segnaposto contenuto 2">
            <a:extLst>
              <a:ext uri="{FF2B5EF4-FFF2-40B4-BE49-F238E27FC236}">
                <a16:creationId xmlns:a16="http://schemas.microsoft.com/office/drawing/2014/main" id="{6888556A-705D-F745-4833-EB42AB210CD6}"/>
              </a:ext>
            </a:extLst>
          </p:cNvPr>
          <p:cNvGraphicFramePr>
            <a:graphicFrameLocks noGrp="1"/>
          </p:cNvGraphicFramePr>
          <p:nvPr>
            <p:ph idx="1"/>
            <p:extLst>
              <p:ext uri="{D42A27DB-BD31-4B8C-83A1-F6EECF244321}">
                <p14:modId xmlns:p14="http://schemas.microsoft.com/office/powerpoint/2010/main" val="2279683004"/>
              </p:ext>
            </p:extLst>
          </p:nvPr>
        </p:nvGraphicFramePr>
        <p:xfrm>
          <a:off x="581025" y="1958108"/>
          <a:ext cx="11029950" cy="47567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4594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testo, Carattere, schermata, numero&#10;&#10;Descrizione generata automaticamente">
            <a:extLst>
              <a:ext uri="{FF2B5EF4-FFF2-40B4-BE49-F238E27FC236}">
                <a16:creationId xmlns:a16="http://schemas.microsoft.com/office/drawing/2014/main" id="{3D570692-7700-0703-FA96-7CB24242DE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8078" y="5476360"/>
            <a:ext cx="4701540" cy="1020445"/>
          </a:xfrm>
          <a:prstGeom prst="rect">
            <a:avLst/>
          </a:prstGeom>
        </p:spPr>
      </p:pic>
      <p:pic>
        <p:nvPicPr>
          <p:cNvPr id="6" name="Immagine 5">
            <a:extLst>
              <a:ext uri="{FF2B5EF4-FFF2-40B4-BE49-F238E27FC236}">
                <a16:creationId xmlns:a16="http://schemas.microsoft.com/office/drawing/2014/main" id="{EC0C49EC-2C88-01BE-B74A-7EE7D0C8E5FF}"/>
              </a:ext>
            </a:extLst>
          </p:cNvPr>
          <p:cNvPicPr>
            <a:picLocks noChangeAspect="1"/>
          </p:cNvPicPr>
          <p:nvPr/>
        </p:nvPicPr>
        <p:blipFill>
          <a:blip r:embed="rId3"/>
          <a:stretch>
            <a:fillRect/>
          </a:stretch>
        </p:blipFill>
        <p:spPr>
          <a:xfrm>
            <a:off x="5995531" y="3801272"/>
            <a:ext cx="5919378" cy="3056728"/>
          </a:xfrm>
          <a:prstGeom prst="rect">
            <a:avLst/>
          </a:prstGeom>
        </p:spPr>
      </p:pic>
      <p:sp>
        <p:nvSpPr>
          <p:cNvPr id="7" name="CasellaDiTesto 6">
            <a:extLst>
              <a:ext uri="{FF2B5EF4-FFF2-40B4-BE49-F238E27FC236}">
                <a16:creationId xmlns:a16="http://schemas.microsoft.com/office/drawing/2014/main" id="{15BAEE5E-1AB0-5379-BDD1-9350CBF961D0}"/>
              </a:ext>
            </a:extLst>
          </p:cNvPr>
          <p:cNvSpPr txBox="1"/>
          <p:nvPr/>
        </p:nvSpPr>
        <p:spPr>
          <a:xfrm>
            <a:off x="346363" y="871417"/>
            <a:ext cx="11499273" cy="2862322"/>
          </a:xfrm>
          <a:prstGeom prst="rect">
            <a:avLst/>
          </a:prstGeom>
          <a:noFill/>
        </p:spPr>
        <p:txBody>
          <a:bodyPr wrap="square" rtlCol="0">
            <a:spAutoFit/>
          </a:bodyPr>
          <a:lstStyle/>
          <a:p>
            <a:pPr marL="285750" indent="-285750">
              <a:buFont typeface="Arial" panose="020B0604020202020204" pitchFamily="34" charset="0"/>
              <a:buChar char="•"/>
            </a:pPr>
            <a:r>
              <a:rPr lang="it-IT" sz="2000" dirty="0"/>
              <a:t>Un indicatore del profitto dell’investimento effettuato all’anno zero per lo sviluppo della piattaforma è l’indice </a:t>
            </a:r>
            <a:r>
              <a:rPr lang="it-IT" sz="2000" b="1" dirty="0"/>
              <a:t>ROI</a:t>
            </a:r>
            <a:r>
              <a:rPr lang="it-IT" sz="2000" dirty="0"/>
              <a:t> (Return On Investment). Il ritorno sull'investimento è un indice di bilancio che indica la redditività e l'efficienza economica della gestione caratteristica a prescindere dalle fonti utilizzate: esprime, cioè, quanto rende il capitale investito in quell'azienda.</a:t>
            </a:r>
          </a:p>
          <a:p>
            <a:pPr marL="285750" indent="-285750">
              <a:buFont typeface="Arial" panose="020B0604020202020204" pitchFamily="34" charset="0"/>
              <a:buChar char="•"/>
            </a:pPr>
            <a:endParaRPr lang="it-IT" sz="2000" dirty="0"/>
          </a:p>
          <a:p>
            <a:pPr marL="285750" indent="-285750">
              <a:buFont typeface="Arial" panose="020B0604020202020204" pitchFamily="34" charset="0"/>
              <a:buChar char="•"/>
            </a:pPr>
            <a:r>
              <a:rPr lang="it-IT" sz="2000" dirty="0"/>
              <a:t>La curva del Risultato Netto Cumulato mostra che durante il terzo anno si riesce ad arrivare alla compensazione di tutti gli investimenti effettuati, cioè si arriva al Break </a:t>
            </a:r>
            <a:r>
              <a:rPr lang="it-IT" sz="2000" dirty="0" err="1"/>
              <a:t>Even</a:t>
            </a:r>
            <a:r>
              <a:rPr lang="it-IT" sz="2000" dirty="0"/>
              <a:t> Point, il punto in cui il valore del reddito cumulato si azzera.</a:t>
            </a:r>
          </a:p>
          <a:p>
            <a:endParaRPr lang="it-IT" sz="2000" dirty="0"/>
          </a:p>
        </p:txBody>
      </p:sp>
      <p:pic>
        <p:nvPicPr>
          <p:cNvPr id="2" name="Immagine 1">
            <a:extLst>
              <a:ext uri="{FF2B5EF4-FFF2-40B4-BE49-F238E27FC236}">
                <a16:creationId xmlns:a16="http://schemas.microsoft.com/office/drawing/2014/main" id="{9D328BFC-65F6-6A67-1A71-C8B695255444}"/>
              </a:ext>
            </a:extLst>
          </p:cNvPr>
          <p:cNvPicPr>
            <a:picLocks noChangeAspect="1"/>
          </p:cNvPicPr>
          <p:nvPr/>
        </p:nvPicPr>
        <p:blipFill>
          <a:blip r:embed="rId4"/>
          <a:stretch>
            <a:fillRect/>
          </a:stretch>
        </p:blipFill>
        <p:spPr>
          <a:xfrm>
            <a:off x="346363" y="4126807"/>
            <a:ext cx="4540250" cy="1010920"/>
          </a:xfrm>
          <a:prstGeom prst="rect">
            <a:avLst/>
          </a:prstGeom>
        </p:spPr>
      </p:pic>
    </p:spTree>
    <p:extLst>
      <p:ext uri="{BB962C8B-B14F-4D97-AF65-F5344CB8AC3E}">
        <p14:creationId xmlns:p14="http://schemas.microsoft.com/office/powerpoint/2010/main" val="2406277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914206-9A8F-AA71-3C9F-B2D0680FDB60}"/>
              </a:ext>
            </a:extLst>
          </p:cNvPr>
          <p:cNvSpPr>
            <a:spLocks noGrp="1"/>
          </p:cNvSpPr>
          <p:nvPr>
            <p:ph type="title"/>
          </p:nvPr>
        </p:nvSpPr>
        <p:spPr/>
        <p:txBody>
          <a:bodyPr>
            <a:normAutofit/>
          </a:bodyPr>
          <a:lstStyle/>
          <a:p>
            <a:r>
              <a:rPr lang="it-IT" sz="3200" dirty="0"/>
              <a:t>Conclusioni</a:t>
            </a:r>
          </a:p>
        </p:txBody>
      </p:sp>
      <p:sp>
        <p:nvSpPr>
          <p:cNvPr id="3" name="Segnaposto contenuto 2">
            <a:extLst>
              <a:ext uri="{FF2B5EF4-FFF2-40B4-BE49-F238E27FC236}">
                <a16:creationId xmlns:a16="http://schemas.microsoft.com/office/drawing/2014/main" id="{44A577A5-0FC1-8EE3-BDBE-109156BCF77E}"/>
              </a:ext>
            </a:extLst>
          </p:cNvPr>
          <p:cNvSpPr>
            <a:spLocks noGrp="1"/>
          </p:cNvSpPr>
          <p:nvPr>
            <p:ph idx="1"/>
          </p:nvPr>
        </p:nvSpPr>
        <p:spPr>
          <a:xfrm>
            <a:off x="581192" y="1902691"/>
            <a:ext cx="11029615" cy="4571999"/>
          </a:xfrm>
        </p:spPr>
        <p:txBody>
          <a:bodyPr>
            <a:normAutofit/>
          </a:bodyPr>
          <a:lstStyle/>
          <a:p>
            <a:pPr algn="l"/>
            <a:r>
              <a:rPr lang="it-IT" sz="2400" b="0" i="0" u="none" strike="noStrike" dirty="0">
                <a:solidFill>
                  <a:schemeClr val="tx1"/>
                </a:solidFill>
                <a:effectLst/>
              </a:rPr>
              <a:t>Il progetto </a:t>
            </a:r>
            <a:r>
              <a:rPr lang="it-IT" sz="2400" b="1" i="0" u="none" strike="noStrike" dirty="0" err="1">
                <a:solidFill>
                  <a:schemeClr val="tx1"/>
                </a:solidFill>
                <a:effectLst/>
              </a:rPr>
              <a:t>SafeMilk</a:t>
            </a:r>
            <a:r>
              <a:rPr lang="it-IT" sz="2400" b="0" i="0" u="none" strike="noStrike" dirty="0">
                <a:solidFill>
                  <a:schemeClr val="tx1"/>
                </a:solidFill>
                <a:effectLst/>
              </a:rPr>
              <a:t> mira a ottimizzare la gestione della supply chain del latte, monitorando la temperatura durante produzione, spedizione e vendita per garantire qualità e sicurezza.</a:t>
            </a:r>
          </a:p>
          <a:p>
            <a:pPr algn="l"/>
            <a:r>
              <a:rPr lang="it-IT" sz="2400" b="0" i="0" u="none" strike="noStrike" dirty="0">
                <a:solidFill>
                  <a:schemeClr val="tx1"/>
                </a:solidFill>
                <a:effectLst/>
              </a:rPr>
              <a:t>Lo studio di fattibilità ha identificato le esigenze del settore lattiero-caseario e, con la metodologia CANVAS, ha definito un chiaro modello di business.</a:t>
            </a:r>
          </a:p>
          <a:p>
            <a:pPr algn="l"/>
            <a:r>
              <a:rPr lang="it-IT" sz="2400" b="0" i="0" u="none" strike="noStrike" dirty="0">
                <a:solidFill>
                  <a:schemeClr val="tx1"/>
                </a:solidFill>
                <a:effectLst/>
              </a:rPr>
              <a:t>Il piano di sviluppo prevede due fasi: progettazione e sviluppo, seguite dall'esercizio. Il business plan mostra che l'investimento iniziale può essere recuperato entro il terzo anno, con un ROI del 121,67% dopo cinque anni.</a:t>
            </a:r>
          </a:p>
          <a:p>
            <a:pPr algn="l"/>
            <a:r>
              <a:rPr lang="it-IT" sz="2400" b="0" i="0" u="none" strike="noStrike" dirty="0">
                <a:solidFill>
                  <a:schemeClr val="tx1"/>
                </a:solidFill>
                <a:effectLst/>
              </a:rPr>
              <a:t>In futuro, </a:t>
            </a:r>
            <a:r>
              <a:rPr lang="it-IT" sz="2400" b="0" i="0" u="none" strike="noStrike" dirty="0" err="1">
                <a:solidFill>
                  <a:schemeClr val="tx1"/>
                </a:solidFill>
                <a:effectLst/>
              </a:rPr>
              <a:t>SafeMilk</a:t>
            </a:r>
            <a:r>
              <a:rPr lang="it-IT" sz="2400" b="0" i="0" u="none" strike="noStrike" dirty="0">
                <a:solidFill>
                  <a:schemeClr val="tx1"/>
                </a:solidFill>
                <a:effectLst/>
              </a:rPr>
              <a:t> potrà essere migliorata ed estesa ad altre applicazioni agroalimentari, contribuendo a migliorare la qualità e la sicurezza dei vari prodotti alimentari.</a:t>
            </a:r>
          </a:p>
        </p:txBody>
      </p:sp>
    </p:spTree>
    <p:extLst>
      <p:ext uri="{BB962C8B-B14F-4D97-AF65-F5344CB8AC3E}">
        <p14:creationId xmlns:p14="http://schemas.microsoft.com/office/powerpoint/2010/main" val="2853727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DA182162-B517-4B41-B039-339F87FAE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olo 3">
            <a:extLst>
              <a:ext uri="{FF2B5EF4-FFF2-40B4-BE49-F238E27FC236}">
                <a16:creationId xmlns:a16="http://schemas.microsoft.com/office/drawing/2014/main" id="{DDBAC6D0-8D2C-D729-E719-1FBAD1CA37CA}"/>
              </a:ext>
            </a:extLst>
          </p:cNvPr>
          <p:cNvSpPr>
            <a:spLocks noGrp="1"/>
          </p:cNvSpPr>
          <p:nvPr>
            <p:ph type="ctrTitle"/>
          </p:nvPr>
        </p:nvSpPr>
        <p:spPr>
          <a:xfrm>
            <a:off x="4801143" y="1005839"/>
            <a:ext cx="6939304" cy="4805025"/>
          </a:xfrm>
        </p:spPr>
        <p:txBody>
          <a:bodyPr anchor="ctr">
            <a:normAutofit/>
          </a:bodyPr>
          <a:lstStyle/>
          <a:p>
            <a:r>
              <a:rPr lang="it-IT" sz="8000" cap="none" dirty="0">
                <a:solidFill>
                  <a:schemeClr val="tx1"/>
                </a:solidFill>
                <a:latin typeface="+mn-lt"/>
                <a:ea typeface="Brush Script MT" panose="03060802040406070304" pitchFamily="66" charset="-122"/>
                <a:cs typeface="Simplified Arabic Fixed" panose="020F0502020204030204" pitchFamily="34" charset="0"/>
              </a:rPr>
              <a:t>Grazie</a:t>
            </a:r>
          </a:p>
        </p:txBody>
      </p:sp>
      <p:sp>
        <p:nvSpPr>
          <p:cNvPr id="26" name="Rectangle 21">
            <a:extLst>
              <a:ext uri="{FF2B5EF4-FFF2-40B4-BE49-F238E27FC236}">
                <a16:creationId xmlns:a16="http://schemas.microsoft.com/office/drawing/2014/main" id="{49B5AD54-1E68-4239-A6AF-FE0F49BB8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593336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Tree>
    <p:extLst>
      <p:ext uri="{BB962C8B-B14F-4D97-AF65-F5344CB8AC3E}">
        <p14:creationId xmlns:p14="http://schemas.microsoft.com/office/powerpoint/2010/main" val="2758934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96D2B2-7652-A467-D0A6-1515B0265325}"/>
              </a:ext>
            </a:extLst>
          </p:cNvPr>
          <p:cNvSpPr>
            <a:spLocks noGrp="1"/>
          </p:cNvSpPr>
          <p:nvPr>
            <p:ph type="title"/>
          </p:nvPr>
        </p:nvSpPr>
        <p:spPr/>
        <p:txBody>
          <a:bodyPr>
            <a:normAutofit/>
          </a:bodyPr>
          <a:lstStyle/>
          <a:p>
            <a:r>
              <a:rPr lang="it-IT" sz="3200" dirty="0">
                <a:effectLst/>
                <a:latin typeface="Aptos" panose="020B0004020202020204" pitchFamily="34" charset="0"/>
                <a:ea typeface="Aptos" panose="020B0004020202020204" pitchFamily="34" charset="0"/>
                <a:cs typeface="Times New Roman" panose="02020603050405020304" pitchFamily="18" charset="0"/>
              </a:rPr>
              <a:t>Modellazione del Contesto in GOREM</a:t>
            </a:r>
            <a:endParaRPr lang="it-IT" sz="3200" dirty="0"/>
          </a:p>
        </p:txBody>
      </p:sp>
      <p:sp>
        <p:nvSpPr>
          <p:cNvPr id="3" name="Segnaposto contenuto 2">
            <a:extLst>
              <a:ext uri="{FF2B5EF4-FFF2-40B4-BE49-F238E27FC236}">
                <a16:creationId xmlns:a16="http://schemas.microsoft.com/office/drawing/2014/main" id="{40E1CFD8-85DA-53F0-8F95-E52ADE427019}"/>
              </a:ext>
            </a:extLst>
          </p:cNvPr>
          <p:cNvSpPr>
            <a:spLocks noGrp="1"/>
          </p:cNvSpPr>
          <p:nvPr>
            <p:ph idx="1"/>
          </p:nvPr>
        </p:nvSpPr>
        <p:spPr>
          <a:xfrm>
            <a:off x="488828" y="1865747"/>
            <a:ext cx="11029615" cy="4673600"/>
          </a:xfrm>
        </p:spPr>
        <p:txBody>
          <a:bodyPr>
            <a:noAutofit/>
          </a:bodyPr>
          <a:lstStyle/>
          <a:p>
            <a:r>
              <a:rPr lang="it-IT" sz="1900" dirty="0">
                <a:solidFill>
                  <a:schemeClr val="tx1"/>
                </a:solidFill>
              </a:rPr>
              <a:t>L'obiettivo è identificare i principali stakeholder del progetto:</a:t>
            </a:r>
          </a:p>
          <a:p>
            <a:pPr lvl="1"/>
            <a:r>
              <a:rPr lang="it-IT" sz="1900" dirty="0">
                <a:solidFill>
                  <a:schemeClr val="tx1"/>
                </a:solidFill>
              </a:rPr>
              <a:t>Il </a:t>
            </a:r>
            <a:r>
              <a:rPr lang="it-IT" sz="1900" b="1" dirty="0">
                <a:solidFill>
                  <a:schemeClr val="tx1"/>
                </a:solidFill>
              </a:rPr>
              <a:t>Produttore</a:t>
            </a:r>
            <a:r>
              <a:rPr lang="it-IT" sz="1900" dirty="0">
                <a:solidFill>
                  <a:schemeClr val="tx1"/>
                </a:solidFill>
              </a:rPr>
              <a:t> è il cuore della supply chain del latte, responsabile della produzione e della qualità del prodotto. Include l'</a:t>
            </a:r>
            <a:r>
              <a:rPr lang="it-IT" sz="1900" i="1" dirty="0">
                <a:solidFill>
                  <a:schemeClr val="tx1"/>
                </a:solidFill>
              </a:rPr>
              <a:t>Allevatore</a:t>
            </a:r>
            <a:r>
              <a:rPr lang="it-IT" sz="1900" dirty="0">
                <a:solidFill>
                  <a:schemeClr val="tx1"/>
                </a:solidFill>
              </a:rPr>
              <a:t>, che fornisce le mandrie, e l'</a:t>
            </a:r>
            <a:r>
              <a:rPr lang="it-IT" sz="1900" i="1" dirty="0">
                <a:solidFill>
                  <a:schemeClr val="tx1"/>
                </a:solidFill>
              </a:rPr>
              <a:t>Imbottigliatore</a:t>
            </a:r>
            <a:r>
              <a:rPr lang="it-IT" sz="1900" dirty="0">
                <a:solidFill>
                  <a:schemeClr val="tx1"/>
                </a:solidFill>
              </a:rPr>
              <a:t>, che prepara il latte per la vendita.</a:t>
            </a:r>
          </a:p>
          <a:p>
            <a:pPr lvl="1"/>
            <a:r>
              <a:rPr lang="it-IT" sz="1900" dirty="0">
                <a:solidFill>
                  <a:schemeClr val="tx1"/>
                </a:solidFill>
              </a:rPr>
              <a:t>L'</a:t>
            </a:r>
            <a:r>
              <a:rPr lang="it-IT" sz="1900" b="1" dirty="0">
                <a:solidFill>
                  <a:schemeClr val="tx1"/>
                </a:solidFill>
              </a:rPr>
              <a:t>Intermediario</a:t>
            </a:r>
            <a:r>
              <a:rPr lang="it-IT" sz="1900" dirty="0">
                <a:solidFill>
                  <a:schemeClr val="tx1"/>
                </a:solidFill>
              </a:rPr>
              <a:t> è esperto in logistica e tracciamento, facilitando il movimento del latte tra le diverse fasi della supply chain e fornendo servizi digitali innovativi.</a:t>
            </a:r>
          </a:p>
          <a:p>
            <a:pPr lvl="1"/>
            <a:r>
              <a:rPr lang="it-IT" sz="1900" dirty="0">
                <a:solidFill>
                  <a:schemeClr val="tx1"/>
                </a:solidFill>
              </a:rPr>
              <a:t>Il </a:t>
            </a:r>
            <a:r>
              <a:rPr lang="it-IT" sz="1900" b="1" dirty="0">
                <a:solidFill>
                  <a:schemeClr val="tx1"/>
                </a:solidFill>
              </a:rPr>
              <a:t>Trasportatore</a:t>
            </a:r>
            <a:r>
              <a:rPr lang="it-IT" sz="1900" dirty="0">
                <a:solidFill>
                  <a:schemeClr val="tx1"/>
                </a:solidFill>
              </a:rPr>
              <a:t> mantiene le condizioni ottimali durante il trasporto del latte, assicurando la qualità del prodotto fino alla consegna.</a:t>
            </a:r>
          </a:p>
          <a:p>
            <a:pPr lvl="1"/>
            <a:r>
              <a:rPr lang="it-IT" sz="1900" dirty="0">
                <a:solidFill>
                  <a:schemeClr val="tx1"/>
                </a:solidFill>
              </a:rPr>
              <a:t>Il </a:t>
            </a:r>
            <a:r>
              <a:rPr lang="it-IT" sz="1900" b="1" dirty="0">
                <a:solidFill>
                  <a:schemeClr val="tx1"/>
                </a:solidFill>
              </a:rPr>
              <a:t>Rivenditore</a:t>
            </a:r>
            <a:r>
              <a:rPr lang="it-IT" sz="1900" dirty="0">
                <a:solidFill>
                  <a:schemeClr val="tx1"/>
                </a:solidFill>
              </a:rPr>
              <a:t> comprende </a:t>
            </a:r>
            <a:r>
              <a:rPr lang="it-IT" sz="1900" i="1" dirty="0">
                <a:solidFill>
                  <a:schemeClr val="tx1"/>
                </a:solidFill>
              </a:rPr>
              <a:t>Supermercati</a:t>
            </a:r>
            <a:r>
              <a:rPr lang="it-IT" sz="1900" dirty="0">
                <a:solidFill>
                  <a:schemeClr val="tx1"/>
                </a:solidFill>
              </a:rPr>
              <a:t> e </a:t>
            </a:r>
            <a:r>
              <a:rPr lang="it-IT" sz="1900" i="1" dirty="0">
                <a:solidFill>
                  <a:schemeClr val="tx1"/>
                </a:solidFill>
              </a:rPr>
              <a:t>Grandi Catene di Distribuzione</a:t>
            </a:r>
            <a:r>
              <a:rPr lang="it-IT" sz="1900" dirty="0">
                <a:solidFill>
                  <a:schemeClr val="tx1"/>
                </a:solidFill>
              </a:rPr>
              <a:t>, interessati a garantire prodotti di alta qualità e sicuri per i consumatori.</a:t>
            </a:r>
          </a:p>
          <a:p>
            <a:pPr lvl="1"/>
            <a:r>
              <a:rPr lang="it-IT" sz="1900" dirty="0">
                <a:solidFill>
                  <a:schemeClr val="tx1"/>
                </a:solidFill>
              </a:rPr>
              <a:t>Il </a:t>
            </a:r>
            <a:r>
              <a:rPr lang="it-IT" sz="1900" b="1" dirty="0">
                <a:solidFill>
                  <a:schemeClr val="tx1"/>
                </a:solidFill>
              </a:rPr>
              <a:t>Consumatore</a:t>
            </a:r>
            <a:r>
              <a:rPr lang="it-IT" sz="1900" dirty="0">
                <a:solidFill>
                  <a:schemeClr val="tx1"/>
                </a:solidFill>
              </a:rPr>
              <a:t> è il destinatario finale, desideroso di conoscere la provenienza e il trattamento del latte.</a:t>
            </a:r>
          </a:p>
          <a:p>
            <a:pPr lvl="1"/>
            <a:r>
              <a:rPr lang="it-IT" sz="1900" dirty="0">
                <a:solidFill>
                  <a:schemeClr val="tx1"/>
                </a:solidFill>
              </a:rPr>
              <a:t>L'</a:t>
            </a:r>
            <a:r>
              <a:rPr lang="it-IT" sz="1900" b="1" dirty="0">
                <a:solidFill>
                  <a:schemeClr val="tx1"/>
                </a:solidFill>
              </a:rPr>
              <a:t>Ente Regolatore</a:t>
            </a:r>
            <a:r>
              <a:rPr lang="it-IT" sz="1900" dirty="0">
                <a:solidFill>
                  <a:schemeClr val="tx1"/>
                </a:solidFill>
              </a:rPr>
              <a:t>, come il </a:t>
            </a:r>
            <a:r>
              <a:rPr lang="it-IT" sz="1900" i="1" dirty="0">
                <a:solidFill>
                  <a:schemeClr val="tx1"/>
                </a:solidFill>
              </a:rPr>
              <a:t>Ministero dell'Agricoltura (MASAF) </a:t>
            </a:r>
            <a:r>
              <a:rPr lang="it-IT" sz="1900" dirty="0">
                <a:solidFill>
                  <a:schemeClr val="tx1"/>
                </a:solidFill>
              </a:rPr>
              <a:t>e gli </a:t>
            </a:r>
            <a:r>
              <a:rPr lang="it-IT" sz="1900" i="1" dirty="0">
                <a:solidFill>
                  <a:schemeClr val="tx1"/>
                </a:solidFill>
              </a:rPr>
              <a:t>Organismi di Certificazione</a:t>
            </a:r>
            <a:r>
              <a:rPr lang="it-IT" sz="1900" dirty="0">
                <a:solidFill>
                  <a:schemeClr val="tx1"/>
                </a:solidFill>
              </a:rPr>
              <a:t>, verifica la conformità del latte alle normative di sicurezza e qualità.</a:t>
            </a:r>
          </a:p>
        </p:txBody>
      </p:sp>
    </p:spTree>
    <p:extLst>
      <p:ext uri="{BB962C8B-B14F-4D97-AF65-F5344CB8AC3E}">
        <p14:creationId xmlns:p14="http://schemas.microsoft.com/office/powerpoint/2010/main" val="272910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2" name="Rectangle 11">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4" name="Rectangle 13">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6" name="Rectangle 15">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useBgFill="1">
        <p:nvSpPr>
          <p:cNvPr id="18" name="Rectangle 17">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egnaposto contenuto 4" descr="Immagine che contiene testo, diagramma, schizzo, Piano&#10;&#10;Descrizione generata automaticamente">
            <a:extLst>
              <a:ext uri="{FF2B5EF4-FFF2-40B4-BE49-F238E27FC236}">
                <a16:creationId xmlns:a16="http://schemas.microsoft.com/office/drawing/2014/main" id="{E181FD7E-C7E7-E30B-E760-C44BA708C576}"/>
              </a:ext>
            </a:extLst>
          </p:cNvPr>
          <p:cNvPicPr>
            <a:picLocks noGrp="1" noChangeAspect="1"/>
          </p:cNvPicPr>
          <p:nvPr>
            <p:ph idx="1"/>
          </p:nvPr>
        </p:nvPicPr>
        <p:blipFill>
          <a:blip r:embed="rId2"/>
          <a:stretch>
            <a:fillRect/>
          </a:stretch>
        </p:blipFill>
        <p:spPr>
          <a:xfrm>
            <a:off x="170932" y="723898"/>
            <a:ext cx="7647948" cy="5929149"/>
          </a:xfrm>
          <a:prstGeom prst="rect">
            <a:avLst/>
          </a:prstGeom>
        </p:spPr>
      </p:pic>
      <p:sp>
        <p:nvSpPr>
          <p:cNvPr id="20" name="Rectangle 19">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 name="Titolo 1">
            <a:extLst>
              <a:ext uri="{FF2B5EF4-FFF2-40B4-BE49-F238E27FC236}">
                <a16:creationId xmlns:a16="http://schemas.microsoft.com/office/drawing/2014/main" id="{4A526105-E594-8BA2-0603-AAE69AA8923B}"/>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dirty="0">
                <a:solidFill>
                  <a:srgbClr val="FFFFFF"/>
                </a:solidFill>
              </a:rPr>
              <a:t>SOFT GOALs</a:t>
            </a:r>
          </a:p>
        </p:txBody>
      </p:sp>
    </p:spTree>
    <p:extLst>
      <p:ext uri="{BB962C8B-B14F-4D97-AF65-F5344CB8AC3E}">
        <p14:creationId xmlns:p14="http://schemas.microsoft.com/office/powerpoint/2010/main" val="3571299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B263517-5D1C-8788-610B-3BF54F3BD109}"/>
              </a:ext>
            </a:extLst>
          </p:cNvPr>
          <p:cNvSpPr>
            <a:spLocks noGrp="1"/>
          </p:cNvSpPr>
          <p:nvPr>
            <p:ph type="title"/>
          </p:nvPr>
        </p:nvSpPr>
        <p:spPr/>
        <p:txBody>
          <a:bodyPr>
            <a:normAutofit/>
          </a:bodyPr>
          <a:lstStyle/>
          <a:p>
            <a:r>
              <a:rPr lang="it-IT" sz="3200" dirty="0">
                <a:effectLst/>
                <a:latin typeface="Aptos" panose="020B0004020202020204" pitchFamily="34" charset="0"/>
                <a:ea typeface="Aptos" panose="020B0004020202020204" pitchFamily="34" charset="0"/>
                <a:cs typeface="Times New Roman" panose="02020603050405020304" pitchFamily="18" charset="0"/>
              </a:rPr>
              <a:t>scenario specifico</a:t>
            </a:r>
            <a:endParaRPr lang="it-IT" sz="4400" dirty="0"/>
          </a:p>
        </p:txBody>
      </p:sp>
      <p:sp>
        <p:nvSpPr>
          <p:cNvPr id="3" name="Segnaposto contenuto 2">
            <a:extLst>
              <a:ext uri="{FF2B5EF4-FFF2-40B4-BE49-F238E27FC236}">
                <a16:creationId xmlns:a16="http://schemas.microsoft.com/office/drawing/2014/main" id="{A4535CCF-B408-DDFE-CAC6-D810B185A353}"/>
              </a:ext>
            </a:extLst>
          </p:cNvPr>
          <p:cNvSpPr>
            <a:spLocks noGrp="1"/>
          </p:cNvSpPr>
          <p:nvPr>
            <p:ph idx="1"/>
          </p:nvPr>
        </p:nvSpPr>
        <p:spPr>
          <a:xfrm>
            <a:off x="581192" y="1847273"/>
            <a:ext cx="11029615" cy="4581237"/>
          </a:xfrm>
        </p:spPr>
        <p:txBody>
          <a:bodyPr>
            <a:normAutofit/>
          </a:bodyPr>
          <a:lstStyle/>
          <a:p>
            <a:r>
              <a:rPr lang="it-IT" dirty="0" err="1">
                <a:solidFill>
                  <a:schemeClr val="tx1"/>
                </a:solidFill>
              </a:rPr>
              <a:t>SafeMilk</a:t>
            </a:r>
            <a:r>
              <a:rPr lang="it-IT" dirty="0">
                <a:solidFill>
                  <a:schemeClr val="tx1"/>
                </a:solidFill>
              </a:rPr>
              <a:t> offre servizi ai seguenti stakeholder:</a:t>
            </a:r>
          </a:p>
          <a:p>
            <a:pPr lvl="1"/>
            <a:r>
              <a:rPr lang="it-IT" sz="1800" b="1" dirty="0">
                <a:solidFill>
                  <a:schemeClr val="tx1"/>
                </a:solidFill>
              </a:rPr>
              <a:t>Produttore</a:t>
            </a:r>
            <a:r>
              <a:rPr lang="it-IT" sz="1800" dirty="0">
                <a:solidFill>
                  <a:schemeClr val="tx1"/>
                </a:solidFill>
              </a:rPr>
              <a:t>: beneficia di un sistema capace di tracciare il latte dalla stalla al supermercato, verificando condizioni di stoccaggio e trasporto per mantenere la freschezza.</a:t>
            </a:r>
          </a:p>
          <a:p>
            <a:pPr lvl="1"/>
            <a:r>
              <a:rPr lang="it-IT" sz="1800" b="1" dirty="0">
                <a:solidFill>
                  <a:schemeClr val="tx1"/>
                </a:solidFill>
              </a:rPr>
              <a:t>Intermediario</a:t>
            </a:r>
            <a:r>
              <a:rPr lang="it-IT" sz="1800" dirty="0">
                <a:solidFill>
                  <a:schemeClr val="tx1"/>
                </a:solidFill>
              </a:rPr>
              <a:t>: coordina i nodi della catena del freddo e acquista la piattaforma per creare un sistema informativo distribuito.</a:t>
            </a:r>
          </a:p>
          <a:p>
            <a:pPr lvl="1"/>
            <a:r>
              <a:rPr lang="it-IT" sz="1800" b="1" dirty="0">
                <a:solidFill>
                  <a:schemeClr val="tx1"/>
                </a:solidFill>
              </a:rPr>
              <a:t>Trasportatore</a:t>
            </a:r>
            <a:r>
              <a:rPr lang="it-IT" sz="1800" dirty="0">
                <a:solidFill>
                  <a:schemeClr val="tx1"/>
                </a:solidFill>
              </a:rPr>
              <a:t>: mantiene le condizioni ideali per i prodotti lattiero-caseari durante il trasporto.</a:t>
            </a:r>
          </a:p>
          <a:p>
            <a:pPr lvl="1"/>
            <a:r>
              <a:rPr lang="it-IT" sz="1800" b="1" dirty="0">
                <a:solidFill>
                  <a:schemeClr val="tx1"/>
                </a:solidFill>
              </a:rPr>
              <a:t>Rivenditore</a:t>
            </a:r>
            <a:r>
              <a:rPr lang="it-IT" sz="1800" dirty="0">
                <a:solidFill>
                  <a:schemeClr val="tx1"/>
                </a:solidFill>
              </a:rPr>
              <a:t>: utilizza </a:t>
            </a:r>
            <a:r>
              <a:rPr lang="it-IT" sz="1800" dirty="0" err="1">
                <a:solidFill>
                  <a:schemeClr val="tx1"/>
                </a:solidFill>
              </a:rPr>
              <a:t>SafeMilk</a:t>
            </a:r>
            <a:r>
              <a:rPr lang="it-IT" sz="1800" dirty="0">
                <a:solidFill>
                  <a:schemeClr val="tx1"/>
                </a:solidFill>
              </a:rPr>
              <a:t> per garantire ai consumatori latte di alta qualità e sicuro, aumentando la fiducia e le vendite.</a:t>
            </a:r>
          </a:p>
          <a:p>
            <a:pPr lvl="1"/>
            <a:r>
              <a:rPr lang="it-IT" sz="1800" b="1" dirty="0">
                <a:solidFill>
                  <a:schemeClr val="tx1"/>
                </a:solidFill>
              </a:rPr>
              <a:t>Consumatore</a:t>
            </a:r>
            <a:r>
              <a:rPr lang="it-IT" sz="1800" dirty="0">
                <a:solidFill>
                  <a:schemeClr val="tx1"/>
                </a:solidFill>
              </a:rPr>
              <a:t>: accede a dati dettagliati sulla provenienza e trattamento del latte, verificando la qualità del prodotto e influenzando positivamente le decisioni d'acquisto.</a:t>
            </a:r>
          </a:p>
          <a:p>
            <a:r>
              <a:rPr lang="it-IT" b="1" dirty="0">
                <a:solidFill>
                  <a:schemeClr val="tx1"/>
                </a:solidFill>
              </a:rPr>
              <a:t>Ente Regolatore</a:t>
            </a:r>
            <a:r>
              <a:rPr lang="it-IT" dirty="0">
                <a:solidFill>
                  <a:schemeClr val="tx1"/>
                </a:solidFill>
              </a:rPr>
              <a:t>: non interagisce direttamente con </a:t>
            </a:r>
            <a:r>
              <a:rPr lang="it-IT" dirty="0" err="1">
                <a:solidFill>
                  <a:schemeClr val="tx1"/>
                </a:solidFill>
              </a:rPr>
              <a:t>SafeMilk</a:t>
            </a:r>
            <a:r>
              <a:rPr lang="it-IT" dirty="0">
                <a:solidFill>
                  <a:schemeClr val="tx1"/>
                </a:solidFill>
              </a:rPr>
              <a:t>, ma la piattaforma rispetta tutte le normative e direttive emesse.</a:t>
            </a:r>
          </a:p>
        </p:txBody>
      </p:sp>
    </p:spTree>
    <p:extLst>
      <p:ext uri="{BB962C8B-B14F-4D97-AF65-F5344CB8AC3E}">
        <p14:creationId xmlns:p14="http://schemas.microsoft.com/office/powerpoint/2010/main" val="67551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descr="Immagine che contiene persona, cerchio, mano, tenere&#10;&#10;Descrizione generata automaticamente">
            <a:extLst>
              <a:ext uri="{FF2B5EF4-FFF2-40B4-BE49-F238E27FC236}">
                <a16:creationId xmlns:a16="http://schemas.microsoft.com/office/drawing/2014/main" id="{FC447B2C-BA8D-D0EF-7AA9-649C148590D6}"/>
              </a:ext>
            </a:extLst>
          </p:cNvPr>
          <p:cNvPicPr>
            <a:picLocks noChangeAspect="1"/>
          </p:cNvPicPr>
          <p:nvPr/>
        </p:nvPicPr>
        <p:blipFill rotWithShape="1">
          <a:blip r:embed="rId2"/>
          <a:srcRect t="22434" r="9091" b="9156"/>
          <a:stretch/>
        </p:blipFill>
        <p:spPr>
          <a:xfrm>
            <a:off x="20" y="249392"/>
            <a:ext cx="12191980" cy="6857990"/>
          </a:xfrm>
          <a:prstGeom prst="rect">
            <a:avLst/>
          </a:prstGeom>
        </p:spPr>
      </p:pic>
      <p:grpSp>
        <p:nvGrpSpPr>
          <p:cNvPr id="41" name="Group 40">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42" name="Rectangle 41">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43" name="Rectangle 42">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44" name="Rectangle 43">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p:nvSpPr>
          <p:cNvPr id="2" name="Titolo 1">
            <a:extLst>
              <a:ext uri="{FF2B5EF4-FFF2-40B4-BE49-F238E27FC236}">
                <a16:creationId xmlns:a16="http://schemas.microsoft.com/office/drawing/2014/main" id="{E8A10A9F-94B4-E526-3E77-956242801829}"/>
              </a:ext>
            </a:extLst>
          </p:cNvPr>
          <p:cNvSpPr>
            <a:spLocks noGrp="1"/>
          </p:cNvSpPr>
          <p:nvPr>
            <p:ph type="title"/>
          </p:nvPr>
        </p:nvSpPr>
        <p:spPr>
          <a:xfrm>
            <a:off x="584200" y="1006956"/>
            <a:ext cx="7213600" cy="1372177"/>
          </a:xfrm>
        </p:spPr>
        <p:txBody>
          <a:bodyPr anchor="ctr">
            <a:normAutofit/>
          </a:bodyPr>
          <a:lstStyle/>
          <a:p>
            <a:r>
              <a:rPr lang="it-IT" sz="3200" dirty="0"/>
              <a:t>Tecnologie Rilevanti</a:t>
            </a:r>
          </a:p>
        </p:txBody>
      </p:sp>
      <p:sp>
        <p:nvSpPr>
          <p:cNvPr id="3" name="Segnaposto contenuto 2">
            <a:extLst>
              <a:ext uri="{FF2B5EF4-FFF2-40B4-BE49-F238E27FC236}">
                <a16:creationId xmlns:a16="http://schemas.microsoft.com/office/drawing/2014/main" id="{E5C0F1CD-54CC-BC53-FDE9-EE4548D852FD}"/>
              </a:ext>
            </a:extLst>
          </p:cNvPr>
          <p:cNvSpPr>
            <a:spLocks noGrp="1"/>
          </p:cNvSpPr>
          <p:nvPr>
            <p:ph idx="1"/>
          </p:nvPr>
        </p:nvSpPr>
        <p:spPr>
          <a:xfrm>
            <a:off x="581192" y="2198255"/>
            <a:ext cx="7216607" cy="3804611"/>
          </a:xfrm>
        </p:spPr>
        <p:txBody>
          <a:bodyPr>
            <a:normAutofit lnSpcReduction="10000"/>
          </a:bodyPr>
          <a:lstStyle/>
          <a:p>
            <a:r>
              <a:rPr lang="it-IT" sz="2000" dirty="0">
                <a:solidFill>
                  <a:schemeClr val="bg1"/>
                </a:solidFill>
              </a:rPr>
              <a:t>L'uso della blockchain e dei tag NFC/RFID e codici QR è essenziale per la tracciabilità e l'integrità dei prodotti lattiero-caseari:</a:t>
            </a:r>
          </a:p>
          <a:p>
            <a:pPr lvl="1">
              <a:buFont typeface="Arial" panose="020B0604020202020204" pitchFamily="34" charset="0"/>
              <a:buChar char="•"/>
            </a:pPr>
            <a:r>
              <a:rPr lang="it-IT" sz="2000" dirty="0">
                <a:solidFill>
                  <a:schemeClr val="bg1"/>
                </a:solidFill>
              </a:rPr>
              <a:t>    </a:t>
            </a:r>
            <a:r>
              <a:rPr lang="it-IT" sz="2000" b="1" dirty="0">
                <a:solidFill>
                  <a:schemeClr val="bg1"/>
                </a:solidFill>
              </a:rPr>
              <a:t>Blockchain</a:t>
            </a:r>
            <a:r>
              <a:rPr lang="it-IT" sz="2000" dirty="0">
                <a:solidFill>
                  <a:schemeClr val="bg1"/>
                </a:solidFill>
              </a:rPr>
              <a:t>: Registra in modo sicuro e immutabile ogni transazione e movimento del prodotto, migliorando la sicurezza e la fiducia tra produttori, trasportatori, rivenditori e consumatori.</a:t>
            </a:r>
          </a:p>
          <a:p>
            <a:pPr lvl="1">
              <a:buFont typeface="Arial" panose="020B0604020202020204" pitchFamily="34" charset="0"/>
              <a:buChar char="•"/>
            </a:pPr>
            <a:r>
              <a:rPr lang="it-IT" sz="2000" dirty="0">
                <a:solidFill>
                  <a:schemeClr val="bg1"/>
                </a:solidFill>
              </a:rPr>
              <a:t>    </a:t>
            </a:r>
            <a:r>
              <a:rPr lang="it-IT" sz="2000" b="1" dirty="0">
                <a:solidFill>
                  <a:schemeClr val="bg1"/>
                </a:solidFill>
              </a:rPr>
              <a:t>Tag NFC/RFID e Codici QR</a:t>
            </a:r>
            <a:r>
              <a:rPr lang="it-IT" sz="2000" dirty="0">
                <a:solidFill>
                  <a:schemeClr val="bg1"/>
                </a:solidFill>
              </a:rPr>
              <a:t>: Monitorano condizioni come la temperatura e permettono una facile lettura e registrazione dei dati. Forniscono accesso alle informazioni del prodotto, consentendo ai consumatori di visualizzare dettagli su origine, percorso e qualità del latte.</a:t>
            </a:r>
          </a:p>
        </p:txBody>
      </p:sp>
    </p:spTree>
    <p:extLst>
      <p:ext uri="{BB962C8B-B14F-4D97-AF65-F5344CB8AC3E}">
        <p14:creationId xmlns:p14="http://schemas.microsoft.com/office/powerpoint/2010/main" val="3126913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BABD8CBF-1782-456F-AF12-36CD021CC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4" descr="Mucche che guardano la fotocamera">
            <a:extLst>
              <a:ext uri="{FF2B5EF4-FFF2-40B4-BE49-F238E27FC236}">
                <a16:creationId xmlns:a16="http://schemas.microsoft.com/office/drawing/2014/main" id="{A06B3BC7-385F-D869-D334-4BF266331553}"/>
              </a:ext>
            </a:extLst>
          </p:cNvPr>
          <p:cNvPicPr>
            <a:picLocks noChangeAspect="1"/>
          </p:cNvPicPr>
          <p:nvPr/>
        </p:nvPicPr>
        <p:blipFill rotWithShape="1">
          <a:blip r:embed="rId2">
            <a:duotone>
              <a:schemeClr val="bg2">
                <a:shade val="45000"/>
                <a:satMod val="135000"/>
              </a:schemeClr>
              <a:prstClr val="white"/>
            </a:duotone>
            <a:alphaModFix amt="35000"/>
          </a:blip>
          <a:srcRect t="6281" b="5137"/>
          <a:stretch/>
        </p:blipFill>
        <p:spPr>
          <a:xfrm>
            <a:off x="20" y="10"/>
            <a:ext cx="12191980" cy="6857990"/>
          </a:xfrm>
          <a:prstGeom prst="rect">
            <a:avLst/>
          </a:prstGeom>
        </p:spPr>
      </p:pic>
      <p:sp>
        <p:nvSpPr>
          <p:cNvPr id="19" name="Rectangle 10">
            <a:extLst>
              <a:ext uri="{FF2B5EF4-FFF2-40B4-BE49-F238E27FC236}">
                <a16:creationId xmlns:a16="http://schemas.microsoft.com/office/drawing/2014/main" id="{18A186C0-DD3C-4FF4-B165-943244CBD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 name="Titolo 1">
            <a:extLst>
              <a:ext uri="{FF2B5EF4-FFF2-40B4-BE49-F238E27FC236}">
                <a16:creationId xmlns:a16="http://schemas.microsoft.com/office/drawing/2014/main" id="{BDCF538B-2865-E47C-CB3E-F574B9984A9A}"/>
              </a:ext>
            </a:extLst>
          </p:cNvPr>
          <p:cNvSpPr>
            <a:spLocks noGrp="1"/>
          </p:cNvSpPr>
          <p:nvPr>
            <p:ph type="title"/>
          </p:nvPr>
        </p:nvSpPr>
        <p:spPr>
          <a:xfrm>
            <a:off x="581192" y="702156"/>
            <a:ext cx="11029616" cy="1013800"/>
          </a:xfrm>
        </p:spPr>
        <p:txBody>
          <a:bodyPr>
            <a:normAutofit/>
          </a:bodyPr>
          <a:lstStyle/>
          <a:p>
            <a:r>
              <a:rPr lang="it-IT" sz="3200" dirty="0"/>
              <a:t>Soluzioni Tecnologiche Specifiche Esistenti</a:t>
            </a:r>
          </a:p>
        </p:txBody>
      </p:sp>
      <p:grpSp>
        <p:nvGrpSpPr>
          <p:cNvPr id="20" name="Group 12">
            <a:extLst>
              <a:ext uri="{FF2B5EF4-FFF2-40B4-BE49-F238E27FC236}">
                <a16:creationId xmlns:a16="http://schemas.microsoft.com/office/drawing/2014/main" id="{7E6B15A5-F4B5-4786-934F-E57C7FA302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4" name="Rectangle 13">
              <a:extLst>
                <a:ext uri="{FF2B5EF4-FFF2-40B4-BE49-F238E27FC236}">
                  <a16:creationId xmlns:a16="http://schemas.microsoft.com/office/drawing/2014/main" id="{64C8356C-9FE6-4DFB-8DBF-FDC1EE3102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5" name="Rectangle 14">
              <a:extLst>
                <a:ext uri="{FF2B5EF4-FFF2-40B4-BE49-F238E27FC236}">
                  <a16:creationId xmlns:a16="http://schemas.microsoft.com/office/drawing/2014/main" id="{5DDAF1C0-5210-43EC-A140-4032C6EBE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6" name="Rectangle 15">
              <a:extLst>
                <a:ext uri="{FF2B5EF4-FFF2-40B4-BE49-F238E27FC236}">
                  <a16:creationId xmlns:a16="http://schemas.microsoft.com/office/drawing/2014/main" id="{71A89CEF-B8CB-4CA8-BD58-AE4392F25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p:nvSpPr>
          <p:cNvPr id="3" name="Segnaposto contenuto 2">
            <a:extLst>
              <a:ext uri="{FF2B5EF4-FFF2-40B4-BE49-F238E27FC236}">
                <a16:creationId xmlns:a16="http://schemas.microsoft.com/office/drawing/2014/main" id="{51C4EDBC-5D7B-F3CF-CC86-E307CCD2FAB9}"/>
              </a:ext>
            </a:extLst>
          </p:cNvPr>
          <p:cNvSpPr>
            <a:spLocks noGrp="1"/>
          </p:cNvSpPr>
          <p:nvPr>
            <p:ph idx="1"/>
          </p:nvPr>
        </p:nvSpPr>
        <p:spPr>
          <a:xfrm>
            <a:off x="581192" y="1715956"/>
            <a:ext cx="11029615" cy="4684844"/>
          </a:xfrm>
        </p:spPr>
        <p:txBody>
          <a:bodyPr>
            <a:noAutofit/>
          </a:bodyPr>
          <a:lstStyle/>
          <a:p>
            <a:pPr>
              <a:lnSpc>
                <a:spcPct val="90000"/>
              </a:lnSpc>
            </a:pPr>
            <a:r>
              <a:rPr lang="it-IT" dirty="0">
                <a:solidFill>
                  <a:schemeClr val="tx1"/>
                </a:solidFill>
              </a:rPr>
              <a:t>Gestione del Bestiame:</a:t>
            </a:r>
          </a:p>
          <a:p>
            <a:pPr lvl="1">
              <a:lnSpc>
                <a:spcPct val="90000"/>
              </a:lnSpc>
            </a:pPr>
            <a:r>
              <a:rPr lang="it-IT" sz="1800" dirty="0">
                <a:solidFill>
                  <a:schemeClr val="tx1"/>
                </a:solidFill>
              </a:rPr>
              <a:t>    </a:t>
            </a:r>
            <a:r>
              <a:rPr lang="it-IT" sz="1800" b="1" dirty="0" err="1">
                <a:solidFill>
                  <a:schemeClr val="tx1"/>
                </a:solidFill>
              </a:rPr>
              <a:t>DairyPlan</a:t>
            </a:r>
            <a:r>
              <a:rPr lang="it-IT" sz="1800" b="1" dirty="0">
                <a:solidFill>
                  <a:schemeClr val="tx1"/>
                </a:solidFill>
              </a:rPr>
              <a:t> C21</a:t>
            </a:r>
            <a:r>
              <a:rPr lang="it-IT" sz="1800" dirty="0">
                <a:solidFill>
                  <a:schemeClr val="tx1"/>
                </a:solidFill>
              </a:rPr>
              <a:t>: Gestione modulare di riproduzione, alimentazione e salute del bestiame.</a:t>
            </a:r>
          </a:p>
          <a:p>
            <a:pPr lvl="1">
              <a:lnSpc>
                <a:spcPct val="90000"/>
              </a:lnSpc>
            </a:pPr>
            <a:r>
              <a:rPr lang="it-IT" sz="1800" b="1" dirty="0">
                <a:solidFill>
                  <a:schemeClr val="tx1"/>
                </a:solidFill>
              </a:rPr>
              <a:t>    </a:t>
            </a:r>
            <a:r>
              <a:rPr lang="it-IT" sz="1800" b="1" dirty="0" err="1">
                <a:solidFill>
                  <a:schemeClr val="tx1"/>
                </a:solidFill>
              </a:rPr>
              <a:t>iSTALLA</a:t>
            </a:r>
            <a:r>
              <a:rPr lang="it-IT" sz="1800" dirty="0">
                <a:solidFill>
                  <a:schemeClr val="tx1"/>
                </a:solidFill>
              </a:rPr>
              <a:t>: Monitoraggio e analisi dei dati di produzione con sensori avanzati.</a:t>
            </a:r>
          </a:p>
          <a:p>
            <a:pPr>
              <a:lnSpc>
                <a:spcPct val="90000"/>
              </a:lnSpc>
            </a:pPr>
            <a:endParaRPr lang="it-IT" dirty="0">
              <a:solidFill>
                <a:schemeClr val="tx1"/>
              </a:solidFill>
            </a:endParaRPr>
          </a:p>
          <a:p>
            <a:pPr>
              <a:lnSpc>
                <a:spcPct val="90000"/>
              </a:lnSpc>
            </a:pPr>
            <a:r>
              <a:rPr lang="it-IT" dirty="0">
                <a:solidFill>
                  <a:schemeClr val="tx1"/>
                </a:solidFill>
              </a:rPr>
              <a:t>Tracciabilità Integrata:</a:t>
            </a:r>
          </a:p>
          <a:p>
            <a:pPr lvl="1">
              <a:lnSpc>
                <a:spcPct val="90000"/>
              </a:lnSpc>
            </a:pPr>
            <a:r>
              <a:rPr lang="it-IT" sz="1800" dirty="0">
                <a:solidFill>
                  <a:schemeClr val="tx1"/>
                </a:solidFill>
              </a:rPr>
              <a:t>    </a:t>
            </a:r>
            <a:r>
              <a:rPr lang="it-IT" sz="1800" b="1" dirty="0">
                <a:solidFill>
                  <a:schemeClr val="tx1"/>
                </a:solidFill>
              </a:rPr>
              <a:t>PERFORMILK</a:t>
            </a:r>
            <a:r>
              <a:rPr lang="it-IT" sz="1800" dirty="0">
                <a:solidFill>
                  <a:schemeClr val="tx1"/>
                </a:solidFill>
              </a:rPr>
              <a:t>: Migliora efficienza e qualità del latte.</a:t>
            </a:r>
          </a:p>
          <a:p>
            <a:pPr lvl="1">
              <a:lnSpc>
                <a:spcPct val="90000"/>
              </a:lnSpc>
            </a:pPr>
            <a:r>
              <a:rPr lang="it-IT" sz="1800" dirty="0">
                <a:solidFill>
                  <a:schemeClr val="tx1"/>
                </a:solidFill>
              </a:rPr>
              <a:t>    </a:t>
            </a:r>
            <a:r>
              <a:rPr lang="it-IT" sz="1800" b="1" dirty="0">
                <a:solidFill>
                  <a:schemeClr val="tx1"/>
                </a:solidFill>
              </a:rPr>
              <a:t>HACCP TRACE </a:t>
            </a:r>
            <a:r>
              <a:rPr lang="it-IT" sz="1800" dirty="0">
                <a:solidFill>
                  <a:schemeClr val="tx1"/>
                </a:solidFill>
              </a:rPr>
              <a:t>e </a:t>
            </a:r>
            <a:r>
              <a:rPr lang="it-IT" sz="1800" b="1" dirty="0">
                <a:solidFill>
                  <a:schemeClr val="tx1"/>
                </a:solidFill>
              </a:rPr>
              <a:t>FOODSTEPS</a:t>
            </a:r>
            <a:r>
              <a:rPr lang="it-IT" sz="1800" dirty="0">
                <a:solidFill>
                  <a:schemeClr val="tx1"/>
                </a:solidFill>
              </a:rPr>
              <a:t>: Conformità HACCP e sicurezza alimentare.</a:t>
            </a:r>
          </a:p>
          <a:p>
            <a:pPr>
              <a:lnSpc>
                <a:spcPct val="90000"/>
              </a:lnSpc>
            </a:pPr>
            <a:endParaRPr lang="it-IT" dirty="0">
              <a:solidFill>
                <a:schemeClr val="tx1"/>
              </a:solidFill>
            </a:endParaRPr>
          </a:p>
          <a:p>
            <a:pPr>
              <a:lnSpc>
                <a:spcPct val="90000"/>
              </a:lnSpc>
            </a:pPr>
            <a:r>
              <a:rPr lang="it-IT" dirty="0">
                <a:solidFill>
                  <a:schemeClr val="tx1"/>
                </a:solidFill>
              </a:rPr>
              <a:t>Blockchain:</a:t>
            </a:r>
          </a:p>
          <a:p>
            <a:pPr lvl="1">
              <a:lnSpc>
                <a:spcPct val="90000"/>
              </a:lnSpc>
            </a:pPr>
            <a:r>
              <a:rPr lang="it-IT" sz="1800" dirty="0">
                <a:solidFill>
                  <a:schemeClr val="tx1"/>
                </a:solidFill>
              </a:rPr>
              <a:t>    </a:t>
            </a:r>
            <a:r>
              <a:rPr lang="it-IT" sz="1800" b="1" dirty="0" err="1">
                <a:solidFill>
                  <a:schemeClr val="tx1"/>
                </a:solidFill>
              </a:rPr>
              <a:t>FoodChain</a:t>
            </a:r>
            <a:r>
              <a:rPr lang="it-IT" sz="1800" dirty="0">
                <a:solidFill>
                  <a:schemeClr val="tx1"/>
                </a:solidFill>
              </a:rPr>
              <a:t> e </a:t>
            </a:r>
            <a:r>
              <a:rPr lang="it-IT" sz="1800" b="1" dirty="0">
                <a:solidFill>
                  <a:schemeClr val="tx1"/>
                </a:solidFill>
              </a:rPr>
              <a:t>WINE Blockchain EY</a:t>
            </a:r>
            <a:r>
              <a:rPr lang="it-IT" sz="1800" dirty="0">
                <a:solidFill>
                  <a:schemeClr val="tx1"/>
                </a:solidFill>
              </a:rPr>
              <a:t>: Tracciabilità e autenticità dei prodotti.</a:t>
            </a:r>
          </a:p>
          <a:p>
            <a:pPr lvl="1">
              <a:lnSpc>
                <a:spcPct val="90000"/>
              </a:lnSpc>
            </a:pPr>
            <a:r>
              <a:rPr lang="it-IT" sz="1800" b="1" dirty="0">
                <a:solidFill>
                  <a:schemeClr val="tx1"/>
                </a:solidFill>
              </a:rPr>
              <a:t>    IBM Blockchain Platform</a:t>
            </a:r>
            <a:r>
              <a:rPr lang="it-IT" sz="1800" dirty="0">
                <a:solidFill>
                  <a:schemeClr val="tx1"/>
                </a:solidFill>
              </a:rPr>
              <a:t>: Visibilità e sicurezza nella supply chain.</a:t>
            </a:r>
          </a:p>
        </p:txBody>
      </p:sp>
    </p:spTree>
    <p:extLst>
      <p:ext uri="{BB962C8B-B14F-4D97-AF65-F5344CB8AC3E}">
        <p14:creationId xmlns:p14="http://schemas.microsoft.com/office/powerpoint/2010/main" val="316829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videndi">
  <a:themeElements>
    <a:clrScheme name="Dividendi">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i">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i">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TM03457464[[fn=Dividendi]]</Template>
  <TotalTime>387</TotalTime>
  <Words>3811</Words>
  <Application>Microsoft Macintosh PowerPoint</Application>
  <PresentationFormat>Widescreen</PresentationFormat>
  <Paragraphs>278</Paragraphs>
  <Slides>42</Slides>
  <Notes>4</Notes>
  <HiddenSlides>0</HiddenSlides>
  <MMClips>0</MMClips>
  <ScaleCrop>false</ScaleCrop>
  <HeadingPairs>
    <vt:vector size="6" baseType="variant">
      <vt:variant>
        <vt:lpstr>Caratteri utilizzati</vt:lpstr>
      </vt:variant>
      <vt:variant>
        <vt:i4>9</vt:i4>
      </vt:variant>
      <vt:variant>
        <vt:lpstr>Tema</vt:lpstr>
      </vt:variant>
      <vt:variant>
        <vt:i4>1</vt:i4>
      </vt:variant>
      <vt:variant>
        <vt:lpstr>Titoli diapositive</vt:lpstr>
      </vt:variant>
      <vt:variant>
        <vt:i4>42</vt:i4>
      </vt:variant>
    </vt:vector>
  </HeadingPairs>
  <TitlesOfParts>
    <vt:vector size="52" baseType="lpstr">
      <vt:lpstr>Aptos</vt:lpstr>
      <vt:lpstr>Aptos Display</vt:lpstr>
      <vt:lpstr>Arial</vt:lpstr>
      <vt:lpstr>Calibri</vt:lpstr>
      <vt:lpstr>Gill Sans MT</vt:lpstr>
      <vt:lpstr>Symbol</vt:lpstr>
      <vt:lpstr>Times New Roman</vt:lpstr>
      <vt:lpstr>Wingdings</vt:lpstr>
      <vt:lpstr>Wingdings 2</vt:lpstr>
      <vt:lpstr>Dividendi</vt:lpstr>
      <vt:lpstr>Presentazione standard di PowerPoint</vt:lpstr>
      <vt:lpstr>SafeMilk: Piattaforma per la Tracciabilità del Latte</vt:lpstr>
      <vt:lpstr>Descrizione del Contesto</vt:lpstr>
      <vt:lpstr>Analisi Statistiche</vt:lpstr>
      <vt:lpstr>Modellazione del Contesto in GOREM</vt:lpstr>
      <vt:lpstr>SOFT GOALs</vt:lpstr>
      <vt:lpstr>scenario specifico</vt:lpstr>
      <vt:lpstr>Tecnologie Rilevanti</vt:lpstr>
      <vt:lpstr>Soluzioni Tecnologiche Specifiche Esistenti</vt:lpstr>
      <vt:lpstr>Modellazione dello Scenario Specifico dell’Idea Progettuale in GOREM</vt:lpstr>
      <vt:lpstr>ROLE GOAL DIAGRAM</vt:lpstr>
      <vt:lpstr>Modello di Business dell’idea Progettuale in CANVAS</vt:lpstr>
      <vt:lpstr>Modello di Business dell’idea Progettuale in CANVAS</vt:lpstr>
      <vt:lpstr>Use CASE:  Registrazione di un Lotto di Latte</vt:lpstr>
      <vt:lpstr>USE CASE: Monitoraggio della Temperatura durante il Trasporto </vt:lpstr>
      <vt:lpstr>USE CASE: Vendita e Feedback</vt:lpstr>
      <vt:lpstr>Modellazione dei processi principali in BPMN</vt:lpstr>
      <vt:lpstr>Modellazione dei processi principali in BPMN</vt:lpstr>
      <vt:lpstr>Modellazione dei processi principali in BPMN</vt:lpstr>
      <vt:lpstr>Modellazione dei processi principali in BPMN</vt:lpstr>
      <vt:lpstr>Punti di Forza</vt:lpstr>
      <vt:lpstr>Punti di Debolezza</vt:lpstr>
      <vt:lpstr>Opportunità</vt:lpstr>
      <vt:lpstr>Minacce</vt:lpstr>
      <vt:lpstr>Valutazione Finale dell'Idea Progettuale</vt:lpstr>
      <vt:lpstr>Presentazione standard di PowerPoint</vt:lpstr>
      <vt:lpstr>Presentazione standard di PowerPoint</vt:lpstr>
      <vt:lpstr>Presentazione standard di PowerPoint</vt:lpstr>
      <vt:lpstr>Presentazione standard di PowerPoint</vt:lpstr>
      <vt:lpstr>Presentazione standard di PowerPoint</vt:lpstr>
      <vt:lpstr>Ambienti e Tecnologie di Sviluppo</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Conclusioni</vt:lpstr>
      <vt:lpstr>Grazie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ANTONINO VACCARELLA</dc:creator>
  <cp:lastModifiedBy>ANTONINO VACCARELLA</cp:lastModifiedBy>
  <cp:revision>140</cp:revision>
  <dcterms:created xsi:type="dcterms:W3CDTF">2024-05-19T10:31:06Z</dcterms:created>
  <dcterms:modified xsi:type="dcterms:W3CDTF">2024-06-17T15:49:08Z</dcterms:modified>
</cp:coreProperties>
</file>